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0" r:id="rId1"/>
  </p:sldMasterIdLst>
  <p:notesMasterIdLst>
    <p:notesMasterId r:id="rId42"/>
  </p:notesMasterIdLst>
  <p:sldIdLst>
    <p:sldId id="256" r:id="rId2"/>
    <p:sldId id="258" r:id="rId3"/>
    <p:sldId id="269" r:id="rId4"/>
    <p:sldId id="265" r:id="rId5"/>
    <p:sldId id="271" r:id="rId6"/>
    <p:sldId id="272" r:id="rId7"/>
    <p:sldId id="273" r:id="rId8"/>
    <p:sldId id="286" r:id="rId9"/>
    <p:sldId id="283" r:id="rId10"/>
    <p:sldId id="284" r:id="rId11"/>
    <p:sldId id="285" r:id="rId12"/>
    <p:sldId id="274" r:id="rId13"/>
    <p:sldId id="275" r:id="rId14"/>
    <p:sldId id="262" r:id="rId15"/>
    <p:sldId id="292" r:id="rId16"/>
    <p:sldId id="301" r:id="rId17"/>
    <p:sldId id="294" r:id="rId18"/>
    <p:sldId id="295" r:id="rId19"/>
    <p:sldId id="296" r:id="rId20"/>
    <p:sldId id="303" r:id="rId21"/>
    <p:sldId id="305" r:id="rId22"/>
    <p:sldId id="298" r:id="rId23"/>
    <p:sldId id="299" r:id="rId24"/>
    <p:sldId id="300" r:id="rId25"/>
    <p:sldId id="306" r:id="rId26"/>
    <p:sldId id="321" r:id="rId27"/>
    <p:sldId id="307" r:id="rId28"/>
    <p:sldId id="308" r:id="rId29"/>
    <p:sldId id="309" r:id="rId30"/>
    <p:sldId id="310" r:id="rId31"/>
    <p:sldId id="311" r:id="rId32"/>
    <p:sldId id="312" r:id="rId33"/>
    <p:sldId id="313" r:id="rId34"/>
    <p:sldId id="314" r:id="rId35"/>
    <p:sldId id="315" r:id="rId36"/>
    <p:sldId id="263" r:id="rId37"/>
    <p:sldId id="323" r:id="rId38"/>
    <p:sldId id="291" r:id="rId39"/>
    <p:sldId id="324" r:id="rId40"/>
    <p:sldId id="325" r:id="rId41"/>
  </p:sldIdLst>
  <p:sldSz cx="19010313" cy="10693400"/>
  <p:notesSz cx="7556500" cy="10693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44" userDrawn="1">
          <p15:clr>
            <a:srgbClr val="A4A3A4"/>
          </p15:clr>
        </p15:guide>
        <p15:guide id="2" pos="612" userDrawn="1">
          <p15:clr>
            <a:srgbClr val="A4A3A4"/>
          </p15:clr>
        </p15:guide>
        <p15:guide id="3" pos="42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3399"/>
    <a:srgbClr val="FFD04B"/>
    <a:srgbClr val="FFECB7"/>
    <a:srgbClr val="009EF3"/>
    <a:srgbClr val="FFA100"/>
    <a:srgbClr val="FFBF00"/>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p:cViewPr varScale="1">
        <p:scale>
          <a:sx n="44" d="100"/>
          <a:sy n="44" d="100"/>
        </p:scale>
        <p:origin x="720" y="54"/>
      </p:cViewPr>
      <p:guideLst>
        <p:guide orient="horz" pos="344"/>
        <p:guide pos="612"/>
        <p:guide pos="42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E2EC6FD-085B-4373-81E8-6E9C5EB4AF46}"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35BCFEA1-A59D-401F-A812-9EC72F1B76E8}">
      <dgm:prSet phldrT="[Text]" custT="1"/>
      <dgm:spPr/>
      <dgm:t>
        <a:bodyPr/>
        <a:lstStyle/>
        <a:p>
          <a:r>
            <a:rPr lang="en-US" sz="6000" dirty="0"/>
            <a:t>OUTLINE</a:t>
          </a:r>
        </a:p>
      </dgm:t>
    </dgm:pt>
    <dgm:pt modelId="{35DD9763-47AD-4E43-A993-0701167FDE8C}" type="parTrans" cxnId="{46DC74C9-2BBF-493E-B6C2-10E9854932F8}">
      <dgm:prSet/>
      <dgm:spPr/>
      <dgm:t>
        <a:bodyPr/>
        <a:lstStyle/>
        <a:p>
          <a:endParaRPr lang="en-US"/>
        </a:p>
      </dgm:t>
    </dgm:pt>
    <dgm:pt modelId="{76F73F2B-30F6-47DD-9837-F5DFB11D153C}" type="sibTrans" cxnId="{46DC74C9-2BBF-493E-B6C2-10E9854932F8}">
      <dgm:prSet/>
      <dgm:spPr/>
      <dgm:t>
        <a:bodyPr/>
        <a:lstStyle/>
        <a:p>
          <a:endParaRPr lang="en-US"/>
        </a:p>
      </dgm:t>
    </dgm:pt>
    <dgm:pt modelId="{31205486-4F41-40E1-B2CA-58DA34CCAF25}">
      <dgm:prSet phldrT="[Text]" custT="1"/>
      <dgm:spPr/>
      <dgm:t>
        <a:bodyPr/>
        <a:lstStyle/>
        <a:p>
          <a:r>
            <a:rPr lang="en-US" sz="4800" dirty="0"/>
            <a:t>VISUALISASI DATA SPASIAL</a:t>
          </a:r>
        </a:p>
      </dgm:t>
    </dgm:pt>
    <dgm:pt modelId="{9165F93B-86F7-423F-8483-96BC62A6DA72}" type="parTrans" cxnId="{35DD0428-9465-4856-A9AB-23EC80048DE2}">
      <dgm:prSet/>
      <dgm:spPr/>
      <dgm:t>
        <a:bodyPr/>
        <a:lstStyle/>
        <a:p>
          <a:endParaRPr lang="en-US"/>
        </a:p>
      </dgm:t>
    </dgm:pt>
    <dgm:pt modelId="{8B01597D-2C6D-44F6-965B-F7FD4BEEA215}" type="sibTrans" cxnId="{35DD0428-9465-4856-A9AB-23EC80048DE2}">
      <dgm:prSet/>
      <dgm:spPr/>
      <dgm:t>
        <a:bodyPr/>
        <a:lstStyle/>
        <a:p>
          <a:endParaRPr lang="en-US"/>
        </a:p>
      </dgm:t>
    </dgm:pt>
    <dgm:pt modelId="{F86B48DB-FCCB-424B-8E26-E112C6612C73}">
      <dgm:prSet phldrT="[Text]" custT="1"/>
      <dgm:spPr/>
      <dgm:t>
        <a:bodyPr/>
        <a:lstStyle/>
        <a:p>
          <a:r>
            <a:rPr lang="en-US" sz="4800" dirty="0"/>
            <a:t>ANALISIS EKSPLORASI DATA SPASIAL</a:t>
          </a:r>
        </a:p>
      </dgm:t>
    </dgm:pt>
    <dgm:pt modelId="{38806B16-AE83-40EA-8E92-2AB9AE060253}" type="parTrans" cxnId="{9F27B828-D3F1-404A-81FB-FE4ED2E62320}">
      <dgm:prSet/>
      <dgm:spPr/>
      <dgm:t>
        <a:bodyPr/>
        <a:lstStyle/>
        <a:p>
          <a:endParaRPr lang="en-US"/>
        </a:p>
      </dgm:t>
    </dgm:pt>
    <dgm:pt modelId="{07B169A2-F8B1-4047-A20A-9CBDED60BA32}" type="sibTrans" cxnId="{9F27B828-D3F1-404A-81FB-FE4ED2E62320}">
      <dgm:prSet/>
      <dgm:spPr/>
      <dgm:t>
        <a:bodyPr/>
        <a:lstStyle/>
        <a:p>
          <a:endParaRPr lang="en-US"/>
        </a:p>
      </dgm:t>
    </dgm:pt>
    <dgm:pt modelId="{3DEEF1B8-EED7-416A-A003-C1D5CA3D9302}">
      <dgm:prSet phldrT="[Text]" custT="1"/>
      <dgm:spPr/>
      <dgm:t>
        <a:bodyPr/>
        <a:lstStyle/>
        <a:p>
          <a:r>
            <a:rPr lang="en-US" sz="4800" dirty="0">
              <a:solidFill>
                <a:srgbClr val="FF0000"/>
              </a:solidFill>
            </a:rPr>
            <a:t>PEMODELAN DATA SPASIAL (SPASIAL AREA &amp; SPASIAL TITIK</a:t>
          </a:r>
        </a:p>
      </dgm:t>
    </dgm:pt>
    <dgm:pt modelId="{8CDD94CB-A8BB-40B6-A8B2-55D3FDE6FC2A}" type="parTrans" cxnId="{7CD23B30-5760-4AF8-9F54-6FF2765180B9}">
      <dgm:prSet/>
      <dgm:spPr/>
      <dgm:t>
        <a:bodyPr/>
        <a:lstStyle/>
        <a:p>
          <a:endParaRPr lang="en-US"/>
        </a:p>
      </dgm:t>
    </dgm:pt>
    <dgm:pt modelId="{4F7003B7-1BB6-4664-85A9-1266C57D3FCD}" type="sibTrans" cxnId="{7CD23B30-5760-4AF8-9F54-6FF2765180B9}">
      <dgm:prSet/>
      <dgm:spPr/>
      <dgm:t>
        <a:bodyPr/>
        <a:lstStyle/>
        <a:p>
          <a:endParaRPr lang="en-US"/>
        </a:p>
      </dgm:t>
    </dgm:pt>
    <dgm:pt modelId="{51BB1753-8A67-43FA-948D-21C94F7898D4}" type="pres">
      <dgm:prSet presAssocID="{5E2EC6FD-085B-4373-81E8-6E9C5EB4AF46}" presName="vert0" presStyleCnt="0">
        <dgm:presLayoutVars>
          <dgm:dir/>
          <dgm:animOne val="branch"/>
          <dgm:animLvl val="lvl"/>
        </dgm:presLayoutVars>
      </dgm:prSet>
      <dgm:spPr/>
    </dgm:pt>
    <dgm:pt modelId="{992BDBA2-B8F8-4FB4-B797-32BE03BDBD48}" type="pres">
      <dgm:prSet presAssocID="{35BCFEA1-A59D-401F-A812-9EC72F1B76E8}" presName="thickLine" presStyleLbl="alignNode1" presStyleIdx="0" presStyleCnt="1"/>
      <dgm:spPr/>
    </dgm:pt>
    <dgm:pt modelId="{12E4676B-3D0C-46DE-90E0-F7AD57E54473}" type="pres">
      <dgm:prSet presAssocID="{35BCFEA1-A59D-401F-A812-9EC72F1B76E8}" presName="horz1" presStyleCnt="0"/>
      <dgm:spPr/>
    </dgm:pt>
    <dgm:pt modelId="{11B96EC1-17C4-48AF-B5FB-547599A3F993}" type="pres">
      <dgm:prSet presAssocID="{35BCFEA1-A59D-401F-A812-9EC72F1B76E8}" presName="tx1" presStyleLbl="revTx" presStyleIdx="0" presStyleCnt="4" custScaleX="135324"/>
      <dgm:spPr/>
    </dgm:pt>
    <dgm:pt modelId="{E8CCA46E-009A-451C-98B1-D78A69DF7DFB}" type="pres">
      <dgm:prSet presAssocID="{35BCFEA1-A59D-401F-A812-9EC72F1B76E8}" presName="vert1" presStyleCnt="0"/>
      <dgm:spPr/>
    </dgm:pt>
    <dgm:pt modelId="{687A34A7-FDA2-4401-995F-B46513C4166B}" type="pres">
      <dgm:prSet presAssocID="{31205486-4F41-40E1-B2CA-58DA34CCAF25}" presName="vertSpace2a" presStyleCnt="0"/>
      <dgm:spPr/>
    </dgm:pt>
    <dgm:pt modelId="{1928656E-D6A2-4692-92BE-6006DB29A653}" type="pres">
      <dgm:prSet presAssocID="{31205486-4F41-40E1-B2CA-58DA34CCAF25}" presName="horz2" presStyleCnt="0"/>
      <dgm:spPr/>
    </dgm:pt>
    <dgm:pt modelId="{32B36F79-E41C-44FF-8D43-BC4F4D642A3C}" type="pres">
      <dgm:prSet presAssocID="{31205486-4F41-40E1-B2CA-58DA34CCAF25}" presName="horzSpace2" presStyleCnt="0"/>
      <dgm:spPr/>
    </dgm:pt>
    <dgm:pt modelId="{2709E3C3-ECE4-4AC9-9943-A9F27B787296}" type="pres">
      <dgm:prSet presAssocID="{31205486-4F41-40E1-B2CA-58DA34CCAF25}" presName="tx2" presStyleLbl="revTx" presStyleIdx="1" presStyleCnt="4"/>
      <dgm:spPr/>
    </dgm:pt>
    <dgm:pt modelId="{7003EB1D-AA5C-4EDF-9C69-9F40AB591744}" type="pres">
      <dgm:prSet presAssocID="{31205486-4F41-40E1-B2CA-58DA34CCAF25}" presName="vert2" presStyleCnt="0"/>
      <dgm:spPr/>
    </dgm:pt>
    <dgm:pt modelId="{77CDC4E6-F3F8-486C-BB81-89D38CDB2C19}" type="pres">
      <dgm:prSet presAssocID="{31205486-4F41-40E1-B2CA-58DA34CCAF25}" presName="thinLine2b" presStyleLbl="callout" presStyleIdx="0" presStyleCnt="3"/>
      <dgm:spPr/>
    </dgm:pt>
    <dgm:pt modelId="{8B8D0F60-C601-4605-BB73-47A07039E0E8}" type="pres">
      <dgm:prSet presAssocID="{31205486-4F41-40E1-B2CA-58DA34CCAF25}" presName="vertSpace2b" presStyleCnt="0"/>
      <dgm:spPr/>
    </dgm:pt>
    <dgm:pt modelId="{6767DFDE-6512-4BE2-AEBE-FEA11D0E85DB}" type="pres">
      <dgm:prSet presAssocID="{F86B48DB-FCCB-424B-8E26-E112C6612C73}" presName="horz2" presStyleCnt="0"/>
      <dgm:spPr/>
    </dgm:pt>
    <dgm:pt modelId="{EF24D772-3C1A-44D3-A943-9421CF5ACEB7}" type="pres">
      <dgm:prSet presAssocID="{F86B48DB-FCCB-424B-8E26-E112C6612C73}" presName="horzSpace2" presStyleCnt="0"/>
      <dgm:spPr/>
    </dgm:pt>
    <dgm:pt modelId="{9481DCA1-B83F-4701-8D9F-75E0DBA26AEB}" type="pres">
      <dgm:prSet presAssocID="{F86B48DB-FCCB-424B-8E26-E112C6612C73}" presName="tx2" presStyleLbl="revTx" presStyleIdx="2" presStyleCnt="4"/>
      <dgm:spPr/>
    </dgm:pt>
    <dgm:pt modelId="{5173A25C-F5B8-4B53-943C-1078C60F4C27}" type="pres">
      <dgm:prSet presAssocID="{F86B48DB-FCCB-424B-8E26-E112C6612C73}" presName="vert2" presStyleCnt="0"/>
      <dgm:spPr/>
    </dgm:pt>
    <dgm:pt modelId="{85649197-E085-4729-81A4-9225FCCFCA35}" type="pres">
      <dgm:prSet presAssocID="{F86B48DB-FCCB-424B-8E26-E112C6612C73}" presName="thinLine2b" presStyleLbl="callout" presStyleIdx="1" presStyleCnt="3"/>
      <dgm:spPr/>
    </dgm:pt>
    <dgm:pt modelId="{533AB200-B83D-4204-A439-BBEBDB43F556}" type="pres">
      <dgm:prSet presAssocID="{F86B48DB-FCCB-424B-8E26-E112C6612C73}" presName="vertSpace2b" presStyleCnt="0"/>
      <dgm:spPr/>
    </dgm:pt>
    <dgm:pt modelId="{5D8C0267-3D06-490D-A9D1-E387E930CDC1}" type="pres">
      <dgm:prSet presAssocID="{3DEEF1B8-EED7-416A-A003-C1D5CA3D9302}" presName="horz2" presStyleCnt="0"/>
      <dgm:spPr/>
    </dgm:pt>
    <dgm:pt modelId="{5B17E5EC-8E2B-4CF0-A7C7-33409DCC2FC8}" type="pres">
      <dgm:prSet presAssocID="{3DEEF1B8-EED7-416A-A003-C1D5CA3D9302}" presName="horzSpace2" presStyleCnt="0"/>
      <dgm:spPr/>
    </dgm:pt>
    <dgm:pt modelId="{530A5BAA-39DA-4ABD-95C0-44BDCCFFD7EF}" type="pres">
      <dgm:prSet presAssocID="{3DEEF1B8-EED7-416A-A003-C1D5CA3D9302}" presName="tx2" presStyleLbl="revTx" presStyleIdx="3" presStyleCnt="4"/>
      <dgm:spPr/>
    </dgm:pt>
    <dgm:pt modelId="{DB362057-7877-49D4-9E3D-1D12FDFFDBB2}" type="pres">
      <dgm:prSet presAssocID="{3DEEF1B8-EED7-416A-A003-C1D5CA3D9302}" presName="vert2" presStyleCnt="0"/>
      <dgm:spPr/>
    </dgm:pt>
    <dgm:pt modelId="{9DDB8B49-1494-425C-B60D-F8C0EE767277}" type="pres">
      <dgm:prSet presAssocID="{3DEEF1B8-EED7-416A-A003-C1D5CA3D9302}" presName="thinLine2b" presStyleLbl="callout" presStyleIdx="2" presStyleCnt="3"/>
      <dgm:spPr/>
    </dgm:pt>
    <dgm:pt modelId="{BDD5EC48-1396-4991-8125-F83A6B7E75EB}" type="pres">
      <dgm:prSet presAssocID="{3DEEF1B8-EED7-416A-A003-C1D5CA3D9302}" presName="vertSpace2b" presStyleCnt="0"/>
      <dgm:spPr/>
    </dgm:pt>
  </dgm:ptLst>
  <dgm:cxnLst>
    <dgm:cxn modelId="{13564303-0547-475D-A4D3-9EE9DD8125EE}" type="presOf" srcId="{3DEEF1B8-EED7-416A-A003-C1D5CA3D9302}" destId="{530A5BAA-39DA-4ABD-95C0-44BDCCFFD7EF}" srcOrd="0" destOrd="0" presId="urn:microsoft.com/office/officeart/2008/layout/LinedList"/>
    <dgm:cxn modelId="{35DD0428-9465-4856-A9AB-23EC80048DE2}" srcId="{35BCFEA1-A59D-401F-A812-9EC72F1B76E8}" destId="{31205486-4F41-40E1-B2CA-58DA34CCAF25}" srcOrd="0" destOrd="0" parTransId="{9165F93B-86F7-423F-8483-96BC62A6DA72}" sibTransId="{8B01597D-2C6D-44F6-965B-F7FD4BEEA215}"/>
    <dgm:cxn modelId="{9F27B828-D3F1-404A-81FB-FE4ED2E62320}" srcId="{35BCFEA1-A59D-401F-A812-9EC72F1B76E8}" destId="{F86B48DB-FCCB-424B-8E26-E112C6612C73}" srcOrd="1" destOrd="0" parTransId="{38806B16-AE83-40EA-8E92-2AB9AE060253}" sibTransId="{07B169A2-F8B1-4047-A20A-9CBDED60BA32}"/>
    <dgm:cxn modelId="{7CD23B30-5760-4AF8-9F54-6FF2765180B9}" srcId="{35BCFEA1-A59D-401F-A812-9EC72F1B76E8}" destId="{3DEEF1B8-EED7-416A-A003-C1D5CA3D9302}" srcOrd="2" destOrd="0" parTransId="{8CDD94CB-A8BB-40B6-A8B2-55D3FDE6FC2A}" sibTransId="{4F7003B7-1BB6-4664-85A9-1266C57D3FCD}"/>
    <dgm:cxn modelId="{51C58C6D-52E2-47E6-9DD6-F3985491FE5A}" type="presOf" srcId="{F86B48DB-FCCB-424B-8E26-E112C6612C73}" destId="{9481DCA1-B83F-4701-8D9F-75E0DBA26AEB}" srcOrd="0" destOrd="0" presId="urn:microsoft.com/office/officeart/2008/layout/LinedList"/>
    <dgm:cxn modelId="{71ECAF9D-6387-4396-B00A-E1B5D067A297}" type="presOf" srcId="{5E2EC6FD-085B-4373-81E8-6E9C5EB4AF46}" destId="{51BB1753-8A67-43FA-948D-21C94F7898D4}" srcOrd="0" destOrd="0" presId="urn:microsoft.com/office/officeart/2008/layout/LinedList"/>
    <dgm:cxn modelId="{E33CFEA4-251A-48A6-8063-5BD2298DD2BA}" type="presOf" srcId="{31205486-4F41-40E1-B2CA-58DA34CCAF25}" destId="{2709E3C3-ECE4-4AC9-9943-A9F27B787296}" srcOrd="0" destOrd="0" presId="urn:microsoft.com/office/officeart/2008/layout/LinedList"/>
    <dgm:cxn modelId="{46DC74C9-2BBF-493E-B6C2-10E9854932F8}" srcId="{5E2EC6FD-085B-4373-81E8-6E9C5EB4AF46}" destId="{35BCFEA1-A59D-401F-A812-9EC72F1B76E8}" srcOrd="0" destOrd="0" parTransId="{35DD9763-47AD-4E43-A993-0701167FDE8C}" sibTransId="{76F73F2B-30F6-47DD-9837-F5DFB11D153C}"/>
    <dgm:cxn modelId="{20EAD8E3-1AD9-4E9A-B023-CAB8A4B5EED5}" type="presOf" srcId="{35BCFEA1-A59D-401F-A812-9EC72F1B76E8}" destId="{11B96EC1-17C4-48AF-B5FB-547599A3F993}" srcOrd="0" destOrd="0" presId="urn:microsoft.com/office/officeart/2008/layout/LinedList"/>
    <dgm:cxn modelId="{F075E334-9277-4A41-BC17-F5F7E03FDC3E}" type="presParOf" srcId="{51BB1753-8A67-43FA-948D-21C94F7898D4}" destId="{992BDBA2-B8F8-4FB4-B797-32BE03BDBD48}" srcOrd="0" destOrd="0" presId="urn:microsoft.com/office/officeart/2008/layout/LinedList"/>
    <dgm:cxn modelId="{E72EDBB0-D1FD-4BDD-B6D5-001684BFC646}" type="presParOf" srcId="{51BB1753-8A67-43FA-948D-21C94F7898D4}" destId="{12E4676B-3D0C-46DE-90E0-F7AD57E54473}" srcOrd="1" destOrd="0" presId="urn:microsoft.com/office/officeart/2008/layout/LinedList"/>
    <dgm:cxn modelId="{99557648-3431-47B5-9368-BEC47ACE3CE4}" type="presParOf" srcId="{12E4676B-3D0C-46DE-90E0-F7AD57E54473}" destId="{11B96EC1-17C4-48AF-B5FB-547599A3F993}" srcOrd="0" destOrd="0" presId="urn:microsoft.com/office/officeart/2008/layout/LinedList"/>
    <dgm:cxn modelId="{F6707F34-A3FA-4988-8FC8-068067B52F07}" type="presParOf" srcId="{12E4676B-3D0C-46DE-90E0-F7AD57E54473}" destId="{E8CCA46E-009A-451C-98B1-D78A69DF7DFB}" srcOrd="1" destOrd="0" presId="urn:microsoft.com/office/officeart/2008/layout/LinedList"/>
    <dgm:cxn modelId="{BBB91AEC-7309-4A93-8F95-59B27EF82C72}" type="presParOf" srcId="{E8CCA46E-009A-451C-98B1-D78A69DF7DFB}" destId="{687A34A7-FDA2-4401-995F-B46513C4166B}" srcOrd="0" destOrd="0" presId="urn:microsoft.com/office/officeart/2008/layout/LinedList"/>
    <dgm:cxn modelId="{30837DAC-272D-4A72-8EE8-E56D8CB7B118}" type="presParOf" srcId="{E8CCA46E-009A-451C-98B1-D78A69DF7DFB}" destId="{1928656E-D6A2-4692-92BE-6006DB29A653}" srcOrd="1" destOrd="0" presId="urn:microsoft.com/office/officeart/2008/layout/LinedList"/>
    <dgm:cxn modelId="{B2D67664-AF9B-453E-A2DF-A599C41E1FDC}" type="presParOf" srcId="{1928656E-D6A2-4692-92BE-6006DB29A653}" destId="{32B36F79-E41C-44FF-8D43-BC4F4D642A3C}" srcOrd="0" destOrd="0" presId="urn:microsoft.com/office/officeart/2008/layout/LinedList"/>
    <dgm:cxn modelId="{99543FE4-52A3-4331-9378-B1FA4C2737E9}" type="presParOf" srcId="{1928656E-D6A2-4692-92BE-6006DB29A653}" destId="{2709E3C3-ECE4-4AC9-9943-A9F27B787296}" srcOrd="1" destOrd="0" presId="urn:microsoft.com/office/officeart/2008/layout/LinedList"/>
    <dgm:cxn modelId="{DD0385AE-D49B-4916-8892-A1658691E40D}" type="presParOf" srcId="{1928656E-D6A2-4692-92BE-6006DB29A653}" destId="{7003EB1D-AA5C-4EDF-9C69-9F40AB591744}" srcOrd="2" destOrd="0" presId="urn:microsoft.com/office/officeart/2008/layout/LinedList"/>
    <dgm:cxn modelId="{CA3D22DE-7F6D-4594-9D3F-21CBBD640C95}" type="presParOf" srcId="{E8CCA46E-009A-451C-98B1-D78A69DF7DFB}" destId="{77CDC4E6-F3F8-486C-BB81-89D38CDB2C19}" srcOrd="2" destOrd="0" presId="urn:microsoft.com/office/officeart/2008/layout/LinedList"/>
    <dgm:cxn modelId="{577FDBBD-EB7F-4341-A8DB-88693CC8F01B}" type="presParOf" srcId="{E8CCA46E-009A-451C-98B1-D78A69DF7DFB}" destId="{8B8D0F60-C601-4605-BB73-47A07039E0E8}" srcOrd="3" destOrd="0" presId="urn:microsoft.com/office/officeart/2008/layout/LinedList"/>
    <dgm:cxn modelId="{CB56BD8A-CE4B-4133-8A45-5D6D7283B85B}" type="presParOf" srcId="{E8CCA46E-009A-451C-98B1-D78A69DF7DFB}" destId="{6767DFDE-6512-4BE2-AEBE-FEA11D0E85DB}" srcOrd="4" destOrd="0" presId="urn:microsoft.com/office/officeart/2008/layout/LinedList"/>
    <dgm:cxn modelId="{03D4CF3B-2864-4948-9EB5-573FE443A44D}" type="presParOf" srcId="{6767DFDE-6512-4BE2-AEBE-FEA11D0E85DB}" destId="{EF24D772-3C1A-44D3-A943-9421CF5ACEB7}" srcOrd="0" destOrd="0" presId="urn:microsoft.com/office/officeart/2008/layout/LinedList"/>
    <dgm:cxn modelId="{F30B4EB9-2C52-4AF8-9BF2-AE16F93D060B}" type="presParOf" srcId="{6767DFDE-6512-4BE2-AEBE-FEA11D0E85DB}" destId="{9481DCA1-B83F-4701-8D9F-75E0DBA26AEB}" srcOrd="1" destOrd="0" presId="urn:microsoft.com/office/officeart/2008/layout/LinedList"/>
    <dgm:cxn modelId="{3BA49569-76DA-4597-B8C0-0A3DC7ADD9DF}" type="presParOf" srcId="{6767DFDE-6512-4BE2-AEBE-FEA11D0E85DB}" destId="{5173A25C-F5B8-4B53-943C-1078C60F4C27}" srcOrd="2" destOrd="0" presId="urn:microsoft.com/office/officeart/2008/layout/LinedList"/>
    <dgm:cxn modelId="{C565BFED-0066-422A-9265-C0B75498B606}" type="presParOf" srcId="{E8CCA46E-009A-451C-98B1-D78A69DF7DFB}" destId="{85649197-E085-4729-81A4-9225FCCFCA35}" srcOrd="5" destOrd="0" presId="urn:microsoft.com/office/officeart/2008/layout/LinedList"/>
    <dgm:cxn modelId="{2880C72D-EA9C-49DA-9FE3-C12BC1F3757C}" type="presParOf" srcId="{E8CCA46E-009A-451C-98B1-D78A69DF7DFB}" destId="{533AB200-B83D-4204-A439-BBEBDB43F556}" srcOrd="6" destOrd="0" presId="urn:microsoft.com/office/officeart/2008/layout/LinedList"/>
    <dgm:cxn modelId="{136254DD-7A05-4208-8BD6-61764ABF5E08}" type="presParOf" srcId="{E8CCA46E-009A-451C-98B1-D78A69DF7DFB}" destId="{5D8C0267-3D06-490D-A9D1-E387E930CDC1}" srcOrd="7" destOrd="0" presId="urn:microsoft.com/office/officeart/2008/layout/LinedList"/>
    <dgm:cxn modelId="{008576D0-659F-465B-B1AD-A50F9F01C534}" type="presParOf" srcId="{5D8C0267-3D06-490D-A9D1-E387E930CDC1}" destId="{5B17E5EC-8E2B-4CF0-A7C7-33409DCC2FC8}" srcOrd="0" destOrd="0" presId="urn:microsoft.com/office/officeart/2008/layout/LinedList"/>
    <dgm:cxn modelId="{F378E032-FAB0-4095-9370-75E3F57FF920}" type="presParOf" srcId="{5D8C0267-3D06-490D-A9D1-E387E930CDC1}" destId="{530A5BAA-39DA-4ABD-95C0-44BDCCFFD7EF}" srcOrd="1" destOrd="0" presId="urn:microsoft.com/office/officeart/2008/layout/LinedList"/>
    <dgm:cxn modelId="{3B92ADFB-2443-4171-AF77-49766B7B6584}" type="presParOf" srcId="{5D8C0267-3D06-490D-A9D1-E387E930CDC1}" destId="{DB362057-7877-49D4-9E3D-1D12FDFFDBB2}" srcOrd="2" destOrd="0" presId="urn:microsoft.com/office/officeart/2008/layout/LinedList"/>
    <dgm:cxn modelId="{494597AA-37F3-4693-951A-AC2DFB9E1B5F}" type="presParOf" srcId="{E8CCA46E-009A-451C-98B1-D78A69DF7DFB}" destId="{9DDB8B49-1494-425C-B60D-F8C0EE767277}" srcOrd="8" destOrd="0" presId="urn:microsoft.com/office/officeart/2008/layout/LinedList"/>
    <dgm:cxn modelId="{57C2AEF2-113C-4082-9FB7-AE69EA8DD4BE}" type="presParOf" srcId="{E8CCA46E-009A-451C-98B1-D78A69DF7DFB}" destId="{BDD5EC48-1396-4991-8125-F83A6B7E75EB}" srcOrd="9"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2BDBA2-B8F8-4FB4-B797-32BE03BDBD48}">
      <dsp:nvSpPr>
        <dsp:cNvPr id="0" name=""/>
        <dsp:cNvSpPr/>
      </dsp:nvSpPr>
      <dsp:spPr>
        <a:xfrm>
          <a:off x="0" y="0"/>
          <a:ext cx="14748215"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1B96EC1-17C4-48AF-B5FB-547599A3F993}">
      <dsp:nvSpPr>
        <dsp:cNvPr id="0" name=""/>
        <dsp:cNvSpPr/>
      </dsp:nvSpPr>
      <dsp:spPr>
        <a:xfrm>
          <a:off x="0" y="0"/>
          <a:ext cx="3726509" cy="67848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0" tIns="228600" rIns="228600" bIns="228600" numCol="1" spcCol="1270" anchor="t" anchorCtr="0">
          <a:noAutofit/>
        </a:bodyPr>
        <a:lstStyle/>
        <a:p>
          <a:pPr marL="0" lvl="0" indent="0" algn="l" defTabSz="2667000">
            <a:lnSpc>
              <a:spcPct val="90000"/>
            </a:lnSpc>
            <a:spcBef>
              <a:spcPct val="0"/>
            </a:spcBef>
            <a:spcAft>
              <a:spcPct val="35000"/>
            </a:spcAft>
            <a:buNone/>
          </a:pPr>
          <a:r>
            <a:rPr lang="en-US" sz="6000" kern="1200" dirty="0"/>
            <a:t>OUTLINE</a:t>
          </a:r>
        </a:p>
      </dsp:txBody>
      <dsp:txXfrm>
        <a:off x="0" y="0"/>
        <a:ext cx="3726509" cy="6784864"/>
      </dsp:txXfrm>
    </dsp:sp>
    <dsp:sp modelId="{2709E3C3-ECE4-4AC9-9943-A9F27B787296}">
      <dsp:nvSpPr>
        <dsp:cNvPr id="0" name=""/>
        <dsp:cNvSpPr/>
      </dsp:nvSpPr>
      <dsp:spPr>
        <a:xfrm>
          <a:off x="3933041" y="106013"/>
          <a:ext cx="10808540" cy="21202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2880" tIns="182880" rIns="182880" bIns="182880" numCol="1" spcCol="1270" anchor="t" anchorCtr="0">
          <a:noAutofit/>
        </a:bodyPr>
        <a:lstStyle/>
        <a:p>
          <a:pPr marL="0" lvl="0" indent="0" algn="l" defTabSz="2133600">
            <a:lnSpc>
              <a:spcPct val="90000"/>
            </a:lnSpc>
            <a:spcBef>
              <a:spcPct val="0"/>
            </a:spcBef>
            <a:spcAft>
              <a:spcPct val="35000"/>
            </a:spcAft>
            <a:buNone/>
          </a:pPr>
          <a:r>
            <a:rPr lang="en-US" sz="4800" kern="1200" dirty="0"/>
            <a:t>VISUALISASI DATA SPASIAL</a:t>
          </a:r>
        </a:p>
      </dsp:txBody>
      <dsp:txXfrm>
        <a:off x="3933041" y="106013"/>
        <a:ext cx="10808540" cy="2120269"/>
      </dsp:txXfrm>
    </dsp:sp>
    <dsp:sp modelId="{77CDC4E6-F3F8-486C-BB81-89D38CDB2C19}">
      <dsp:nvSpPr>
        <dsp:cNvPr id="0" name=""/>
        <dsp:cNvSpPr/>
      </dsp:nvSpPr>
      <dsp:spPr>
        <a:xfrm>
          <a:off x="3726509" y="2226283"/>
          <a:ext cx="11015073"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481DCA1-B83F-4701-8D9F-75E0DBA26AEB}">
      <dsp:nvSpPr>
        <dsp:cNvPr id="0" name=""/>
        <dsp:cNvSpPr/>
      </dsp:nvSpPr>
      <dsp:spPr>
        <a:xfrm>
          <a:off x="3933041" y="2332296"/>
          <a:ext cx="10808540" cy="21202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2880" tIns="182880" rIns="182880" bIns="182880" numCol="1" spcCol="1270" anchor="t" anchorCtr="0">
          <a:noAutofit/>
        </a:bodyPr>
        <a:lstStyle/>
        <a:p>
          <a:pPr marL="0" lvl="0" indent="0" algn="l" defTabSz="2133600">
            <a:lnSpc>
              <a:spcPct val="90000"/>
            </a:lnSpc>
            <a:spcBef>
              <a:spcPct val="0"/>
            </a:spcBef>
            <a:spcAft>
              <a:spcPct val="35000"/>
            </a:spcAft>
            <a:buNone/>
          </a:pPr>
          <a:r>
            <a:rPr lang="en-US" sz="4800" kern="1200" dirty="0"/>
            <a:t>ANALISIS EKSPLORASI DATA SPASIAL</a:t>
          </a:r>
        </a:p>
      </dsp:txBody>
      <dsp:txXfrm>
        <a:off x="3933041" y="2332296"/>
        <a:ext cx="10808540" cy="2120269"/>
      </dsp:txXfrm>
    </dsp:sp>
    <dsp:sp modelId="{85649197-E085-4729-81A4-9225FCCFCA35}">
      <dsp:nvSpPr>
        <dsp:cNvPr id="0" name=""/>
        <dsp:cNvSpPr/>
      </dsp:nvSpPr>
      <dsp:spPr>
        <a:xfrm>
          <a:off x="3726509" y="4452566"/>
          <a:ext cx="11015073"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30A5BAA-39DA-4ABD-95C0-44BDCCFFD7EF}">
      <dsp:nvSpPr>
        <dsp:cNvPr id="0" name=""/>
        <dsp:cNvSpPr/>
      </dsp:nvSpPr>
      <dsp:spPr>
        <a:xfrm>
          <a:off x="3933041" y="4558580"/>
          <a:ext cx="10808540" cy="21202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2880" tIns="182880" rIns="182880" bIns="182880" numCol="1" spcCol="1270" anchor="t" anchorCtr="0">
          <a:noAutofit/>
        </a:bodyPr>
        <a:lstStyle/>
        <a:p>
          <a:pPr marL="0" lvl="0" indent="0" algn="l" defTabSz="2133600">
            <a:lnSpc>
              <a:spcPct val="90000"/>
            </a:lnSpc>
            <a:spcBef>
              <a:spcPct val="0"/>
            </a:spcBef>
            <a:spcAft>
              <a:spcPct val="35000"/>
            </a:spcAft>
            <a:buNone/>
          </a:pPr>
          <a:r>
            <a:rPr lang="en-US" sz="4800" kern="1200" dirty="0">
              <a:solidFill>
                <a:srgbClr val="FF0000"/>
              </a:solidFill>
            </a:rPr>
            <a:t>PEMODELAN DATA SPASIAL (SPASIAL AREA &amp; SPASIAL TITIK</a:t>
          </a:r>
        </a:p>
      </dsp:txBody>
      <dsp:txXfrm>
        <a:off x="3933041" y="4558580"/>
        <a:ext cx="10808540" cy="2120269"/>
      </dsp:txXfrm>
    </dsp:sp>
    <dsp:sp modelId="{9DDB8B49-1494-425C-B60D-F8C0EE767277}">
      <dsp:nvSpPr>
        <dsp:cNvPr id="0" name=""/>
        <dsp:cNvSpPr/>
      </dsp:nvSpPr>
      <dsp:spPr>
        <a:xfrm>
          <a:off x="3726509" y="6678850"/>
          <a:ext cx="11015073"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9.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275013" cy="536575"/>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4279900" y="0"/>
            <a:ext cx="3275013" cy="536575"/>
          </a:xfrm>
          <a:prstGeom prst="rect">
            <a:avLst/>
          </a:prstGeom>
        </p:spPr>
        <p:txBody>
          <a:bodyPr vert="horz" lIns="91440" tIns="45720" rIns="91440" bIns="45720" rtlCol="0"/>
          <a:lstStyle>
            <a:lvl1pPr algn="r">
              <a:defRPr sz="1200"/>
            </a:lvl1pPr>
          </a:lstStyle>
          <a:p>
            <a:fld id="{A2BF3456-A29E-41FE-BFB7-B24F24BEE47B}" type="datetimeFigureOut">
              <a:rPr lang="cs-CZ" smtClean="0"/>
              <a:t>23.08.2020</a:t>
            </a:fld>
            <a:endParaRPr lang="cs-CZ"/>
          </a:p>
        </p:txBody>
      </p:sp>
      <p:sp>
        <p:nvSpPr>
          <p:cNvPr id="4" name="Slide Image Placeholder 3"/>
          <p:cNvSpPr>
            <a:spLocks noGrp="1" noRot="1" noChangeAspect="1"/>
          </p:cNvSpPr>
          <p:nvPr>
            <p:ph type="sldImg" idx="2"/>
          </p:nvPr>
        </p:nvSpPr>
        <p:spPr>
          <a:xfrm>
            <a:off x="571500" y="1336675"/>
            <a:ext cx="6413500" cy="3608388"/>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755650" y="5146675"/>
            <a:ext cx="6045200" cy="42100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10156825"/>
            <a:ext cx="3275013" cy="536575"/>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4279900" y="10156825"/>
            <a:ext cx="3275013" cy="536575"/>
          </a:xfrm>
          <a:prstGeom prst="rect">
            <a:avLst/>
          </a:prstGeom>
        </p:spPr>
        <p:txBody>
          <a:bodyPr vert="horz" lIns="91440" tIns="45720" rIns="91440" bIns="45720" rtlCol="0" anchor="b"/>
          <a:lstStyle>
            <a:lvl1pPr algn="r">
              <a:defRPr sz="1200"/>
            </a:lvl1pPr>
          </a:lstStyle>
          <a:p>
            <a:fld id="{DD95B543-0236-4AEE-9F15-C7CF1150485F}" type="slidenum">
              <a:rPr lang="cs-CZ" smtClean="0"/>
              <a:t>‹#›</a:t>
            </a:fld>
            <a:endParaRPr lang="cs-CZ"/>
          </a:p>
        </p:txBody>
      </p:sp>
    </p:spTree>
    <p:extLst>
      <p:ext uri="{BB962C8B-B14F-4D97-AF65-F5344CB8AC3E}">
        <p14:creationId xmlns:p14="http://schemas.microsoft.com/office/powerpoint/2010/main" val="52257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a:p>
        </p:txBody>
      </p:sp>
      <p:sp>
        <p:nvSpPr>
          <p:cNvPr id="4" name="Slide Number Placeholder 3"/>
          <p:cNvSpPr>
            <a:spLocks noGrp="1"/>
          </p:cNvSpPr>
          <p:nvPr>
            <p:ph type="sldNum" sz="quarter" idx="5"/>
          </p:nvPr>
        </p:nvSpPr>
        <p:spPr/>
        <p:txBody>
          <a:bodyPr/>
          <a:lstStyle/>
          <a:p>
            <a:fld id="{DD95B543-0236-4AEE-9F15-C7CF1150485F}" type="slidenum">
              <a:rPr lang="cs-CZ" smtClean="0"/>
              <a:t>1</a:t>
            </a:fld>
            <a:endParaRPr lang="cs-CZ"/>
          </a:p>
        </p:txBody>
      </p:sp>
    </p:spTree>
    <p:extLst>
      <p:ext uri="{BB962C8B-B14F-4D97-AF65-F5344CB8AC3E}">
        <p14:creationId xmlns:p14="http://schemas.microsoft.com/office/powerpoint/2010/main" val="4407332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7A181B6-B371-4031-9CBE-ED0985B01CB6}" type="slidenum">
              <a:rPr lang="en-US"/>
              <a:pPr/>
              <a:t>36</a:t>
            </a:fld>
            <a:endParaRPr lang="en-US"/>
          </a:p>
        </p:txBody>
      </p:sp>
      <p:sp>
        <p:nvSpPr>
          <p:cNvPr id="89090" name="Rectangle 2"/>
          <p:cNvSpPr>
            <a:spLocks noGrp="1" noRot="1" noChangeAspect="1" noChangeArrowheads="1" noTextEdit="1"/>
          </p:cNvSpPr>
          <p:nvPr>
            <p:ph type="sldImg"/>
          </p:nvPr>
        </p:nvSpPr>
        <p:spPr>
          <a:ln/>
        </p:spPr>
      </p:sp>
      <p:sp>
        <p:nvSpPr>
          <p:cNvPr id="89091" name="Rectangle 3"/>
          <p:cNvSpPr>
            <a:spLocks noGrp="1" noChangeArrowheads="1"/>
          </p:cNvSpPr>
          <p:nvPr>
            <p:ph type="body" idx="1"/>
          </p:nvPr>
        </p:nvSpPr>
        <p:spPr/>
        <p:txBody>
          <a:bodyPr/>
          <a:lstStyle/>
          <a:p>
            <a:r>
              <a:rPr lang="en-US"/>
              <a:t>Add key points in the history of your country to the timeline.</a:t>
            </a:r>
          </a:p>
        </p:txBody>
      </p:sp>
    </p:spTree>
    <p:extLst>
      <p:ext uri="{BB962C8B-B14F-4D97-AF65-F5344CB8AC3E}">
        <p14:creationId xmlns:p14="http://schemas.microsoft.com/office/powerpoint/2010/main" val="22290528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376289" y="1750055"/>
            <a:ext cx="14257735" cy="3722887"/>
          </a:xfrm>
        </p:spPr>
        <p:txBody>
          <a:bodyPr anchor="b"/>
          <a:lstStyle>
            <a:lvl1pPr algn="ctr">
              <a:defRPr sz="9355"/>
            </a:lvl1pPr>
          </a:lstStyle>
          <a:p>
            <a:r>
              <a:rPr lang="en-US"/>
              <a:t>Click to edit Master title style</a:t>
            </a:r>
            <a:endParaRPr lang="en-US" dirty="0"/>
          </a:p>
        </p:txBody>
      </p:sp>
      <p:sp>
        <p:nvSpPr>
          <p:cNvPr id="3" name="Subtitle 2"/>
          <p:cNvSpPr>
            <a:spLocks noGrp="1"/>
          </p:cNvSpPr>
          <p:nvPr>
            <p:ph type="subTitle" idx="1"/>
          </p:nvPr>
        </p:nvSpPr>
        <p:spPr>
          <a:xfrm>
            <a:off x="2376289" y="5616511"/>
            <a:ext cx="14257735" cy="2581762"/>
          </a:xfrm>
        </p:spPr>
        <p:txBody>
          <a:bodyPr/>
          <a:lstStyle>
            <a:lvl1pPr marL="0" indent="0" algn="ctr">
              <a:buNone/>
              <a:defRPr sz="3742"/>
            </a:lvl1pPr>
            <a:lvl2pPr marL="712866" indent="0" algn="ctr">
              <a:buNone/>
              <a:defRPr sz="3118"/>
            </a:lvl2pPr>
            <a:lvl3pPr marL="1425732" indent="0" algn="ctr">
              <a:buNone/>
              <a:defRPr sz="2807"/>
            </a:lvl3pPr>
            <a:lvl4pPr marL="2138599" indent="0" algn="ctr">
              <a:buNone/>
              <a:defRPr sz="2495"/>
            </a:lvl4pPr>
            <a:lvl5pPr marL="2851465" indent="0" algn="ctr">
              <a:buNone/>
              <a:defRPr sz="2495"/>
            </a:lvl5pPr>
            <a:lvl6pPr marL="3564331" indent="0" algn="ctr">
              <a:buNone/>
              <a:defRPr sz="2495"/>
            </a:lvl6pPr>
            <a:lvl7pPr marL="4277197" indent="0" algn="ctr">
              <a:buNone/>
              <a:defRPr sz="2495"/>
            </a:lvl7pPr>
            <a:lvl8pPr marL="4990064" indent="0" algn="ctr">
              <a:buNone/>
              <a:defRPr sz="2495"/>
            </a:lvl8pPr>
            <a:lvl9pPr marL="5702930" indent="0" algn="ctr">
              <a:buNone/>
              <a:defRPr sz="2495"/>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t>8/23/2020</a:t>
            </a:fld>
            <a:endParaRPr lang="en-US"/>
          </a:p>
        </p:txBody>
      </p:sp>
      <p:sp>
        <p:nvSpPr>
          <p:cNvPr id="5" name="Footer Placeholder 4"/>
          <p:cNvSpPr>
            <a:spLocks noGrp="1"/>
          </p:cNvSpPr>
          <p:nvPr>
            <p:ph type="ftr" sz="quarter" idx="11"/>
          </p:nvPr>
        </p:nvSpPr>
        <p:spPr/>
        <p:txBody>
          <a:bodyPr/>
          <a:lstStyle/>
          <a:p>
            <a:endParaRPr lang="cs-CZ"/>
          </a:p>
        </p:txBody>
      </p:sp>
      <p:sp>
        <p:nvSpPr>
          <p:cNvPr id="6" name="Slide Number Placeholder 5"/>
          <p:cNvSpPr>
            <a:spLocks noGrp="1"/>
          </p:cNvSpPr>
          <p:nvPr>
            <p:ph type="sldNum" sz="quarter" idx="12"/>
          </p:nvPr>
        </p:nvSpPr>
        <p:spPr/>
        <p:txBody>
          <a:bodyPr/>
          <a:lstStyle/>
          <a:p>
            <a:fld id="{B6F15528-21DE-4FAA-801E-634DDDAF4B2B}" type="slidenum">
              <a:rPr lang="cs-CZ" smtClean="0"/>
              <a:t>‹#›</a:t>
            </a:fld>
            <a:endParaRPr lang="cs-CZ"/>
          </a:p>
        </p:txBody>
      </p:sp>
    </p:spTree>
    <p:extLst>
      <p:ext uri="{BB962C8B-B14F-4D97-AF65-F5344CB8AC3E}">
        <p14:creationId xmlns:p14="http://schemas.microsoft.com/office/powerpoint/2010/main" val="33296989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t>8/23/2020</a:t>
            </a:fld>
            <a:endParaRPr lang="en-US"/>
          </a:p>
        </p:txBody>
      </p:sp>
      <p:sp>
        <p:nvSpPr>
          <p:cNvPr id="5" name="Footer Placeholder 4"/>
          <p:cNvSpPr>
            <a:spLocks noGrp="1"/>
          </p:cNvSpPr>
          <p:nvPr>
            <p:ph type="ftr" sz="quarter" idx="11"/>
          </p:nvPr>
        </p:nvSpPr>
        <p:spPr/>
        <p:txBody>
          <a:bodyPr/>
          <a:lstStyle/>
          <a:p>
            <a:endParaRPr lang="cs-CZ"/>
          </a:p>
        </p:txBody>
      </p:sp>
      <p:sp>
        <p:nvSpPr>
          <p:cNvPr id="6" name="Slide Number Placeholder 5"/>
          <p:cNvSpPr>
            <a:spLocks noGrp="1"/>
          </p:cNvSpPr>
          <p:nvPr>
            <p:ph type="sldNum" sz="quarter" idx="12"/>
          </p:nvPr>
        </p:nvSpPr>
        <p:spPr/>
        <p:txBody>
          <a:bodyPr/>
          <a:lstStyle/>
          <a:p>
            <a:fld id="{B6F15528-21DE-4FAA-801E-634DDDAF4B2B}" type="slidenum">
              <a:rPr lang="cs-CZ" smtClean="0"/>
              <a:t>‹#›</a:t>
            </a:fld>
            <a:endParaRPr lang="cs-CZ"/>
          </a:p>
        </p:txBody>
      </p:sp>
    </p:spTree>
    <p:extLst>
      <p:ext uri="{BB962C8B-B14F-4D97-AF65-F5344CB8AC3E}">
        <p14:creationId xmlns:p14="http://schemas.microsoft.com/office/powerpoint/2010/main" val="23083097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3604255" y="569325"/>
            <a:ext cx="4099099" cy="90621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306959" y="569325"/>
            <a:ext cx="12059667" cy="90621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t>8/23/2020</a:t>
            </a:fld>
            <a:endParaRPr lang="en-US"/>
          </a:p>
        </p:txBody>
      </p:sp>
      <p:sp>
        <p:nvSpPr>
          <p:cNvPr id="5" name="Footer Placeholder 4"/>
          <p:cNvSpPr>
            <a:spLocks noGrp="1"/>
          </p:cNvSpPr>
          <p:nvPr>
            <p:ph type="ftr" sz="quarter" idx="11"/>
          </p:nvPr>
        </p:nvSpPr>
        <p:spPr/>
        <p:txBody>
          <a:bodyPr/>
          <a:lstStyle/>
          <a:p>
            <a:endParaRPr lang="cs-CZ"/>
          </a:p>
        </p:txBody>
      </p:sp>
      <p:sp>
        <p:nvSpPr>
          <p:cNvPr id="6" name="Slide Number Placeholder 5"/>
          <p:cNvSpPr>
            <a:spLocks noGrp="1"/>
          </p:cNvSpPr>
          <p:nvPr>
            <p:ph type="sldNum" sz="quarter" idx="12"/>
          </p:nvPr>
        </p:nvSpPr>
        <p:spPr/>
        <p:txBody>
          <a:bodyPr/>
          <a:lstStyle/>
          <a:p>
            <a:fld id="{B6F15528-21DE-4FAA-801E-634DDDAF4B2B}" type="slidenum">
              <a:rPr lang="cs-CZ" smtClean="0"/>
              <a:t>‹#›</a:t>
            </a:fld>
            <a:endParaRPr lang="cs-CZ"/>
          </a:p>
        </p:txBody>
      </p:sp>
    </p:spTree>
    <p:extLst>
      <p:ext uri="{BB962C8B-B14F-4D97-AF65-F5344CB8AC3E}">
        <p14:creationId xmlns:p14="http://schemas.microsoft.com/office/powerpoint/2010/main" val="25286343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t>8/23/2020</a:t>
            </a:fld>
            <a:endParaRPr lang="en-US"/>
          </a:p>
        </p:txBody>
      </p:sp>
      <p:sp>
        <p:nvSpPr>
          <p:cNvPr id="5" name="Footer Placeholder 4"/>
          <p:cNvSpPr>
            <a:spLocks noGrp="1"/>
          </p:cNvSpPr>
          <p:nvPr>
            <p:ph type="ftr" sz="quarter" idx="11"/>
          </p:nvPr>
        </p:nvSpPr>
        <p:spPr/>
        <p:txBody>
          <a:bodyPr/>
          <a:lstStyle/>
          <a:p>
            <a:endParaRPr lang="cs-CZ"/>
          </a:p>
        </p:txBody>
      </p:sp>
      <p:sp>
        <p:nvSpPr>
          <p:cNvPr id="6" name="Slide Number Placeholder 5"/>
          <p:cNvSpPr>
            <a:spLocks noGrp="1"/>
          </p:cNvSpPr>
          <p:nvPr>
            <p:ph type="sldNum" sz="quarter" idx="12"/>
          </p:nvPr>
        </p:nvSpPr>
        <p:spPr/>
        <p:txBody>
          <a:bodyPr/>
          <a:lstStyle/>
          <a:p>
            <a:fld id="{B6F15528-21DE-4FAA-801E-634DDDAF4B2B}" type="slidenum">
              <a:rPr lang="cs-CZ" smtClean="0"/>
              <a:t>‹#›</a:t>
            </a:fld>
            <a:endParaRPr lang="cs-CZ"/>
          </a:p>
        </p:txBody>
      </p:sp>
    </p:spTree>
    <p:extLst>
      <p:ext uri="{BB962C8B-B14F-4D97-AF65-F5344CB8AC3E}">
        <p14:creationId xmlns:p14="http://schemas.microsoft.com/office/powerpoint/2010/main" val="12395490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7058" y="2665925"/>
            <a:ext cx="16396395" cy="4448157"/>
          </a:xfrm>
        </p:spPr>
        <p:txBody>
          <a:bodyPr anchor="b"/>
          <a:lstStyle>
            <a:lvl1pPr>
              <a:defRPr sz="9355"/>
            </a:lvl1pPr>
          </a:lstStyle>
          <a:p>
            <a:r>
              <a:rPr lang="en-US"/>
              <a:t>Click to edit Master title style</a:t>
            </a:r>
            <a:endParaRPr lang="en-US" dirty="0"/>
          </a:p>
        </p:txBody>
      </p:sp>
      <p:sp>
        <p:nvSpPr>
          <p:cNvPr id="3" name="Text Placeholder 2"/>
          <p:cNvSpPr>
            <a:spLocks noGrp="1"/>
          </p:cNvSpPr>
          <p:nvPr>
            <p:ph type="body" idx="1"/>
          </p:nvPr>
        </p:nvSpPr>
        <p:spPr>
          <a:xfrm>
            <a:off x="1297058" y="7156164"/>
            <a:ext cx="16396395" cy="2339180"/>
          </a:xfrm>
        </p:spPr>
        <p:txBody>
          <a:bodyPr/>
          <a:lstStyle>
            <a:lvl1pPr marL="0" indent="0">
              <a:buNone/>
              <a:defRPr sz="3742">
                <a:solidFill>
                  <a:schemeClr val="tx1">
                    <a:tint val="75000"/>
                  </a:schemeClr>
                </a:solidFill>
              </a:defRPr>
            </a:lvl1pPr>
            <a:lvl2pPr marL="712866" indent="0">
              <a:buNone/>
              <a:defRPr sz="3118">
                <a:solidFill>
                  <a:schemeClr val="tx1">
                    <a:tint val="75000"/>
                  </a:schemeClr>
                </a:solidFill>
              </a:defRPr>
            </a:lvl2pPr>
            <a:lvl3pPr marL="1425732" indent="0">
              <a:buNone/>
              <a:defRPr sz="2807">
                <a:solidFill>
                  <a:schemeClr val="tx1">
                    <a:tint val="75000"/>
                  </a:schemeClr>
                </a:solidFill>
              </a:defRPr>
            </a:lvl3pPr>
            <a:lvl4pPr marL="2138599" indent="0">
              <a:buNone/>
              <a:defRPr sz="2495">
                <a:solidFill>
                  <a:schemeClr val="tx1">
                    <a:tint val="75000"/>
                  </a:schemeClr>
                </a:solidFill>
              </a:defRPr>
            </a:lvl4pPr>
            <a:lvl5pPr marL="2851465" indent="0">
              <a:buNone/>
              <a:defRPr sz="2495">
                <a:solidFill>
                  <a:schemeClr val="tx1">
                    <a:tint val="75000"/>
                  </a:schemeClr>
                </a:solidFill>
              </a:defRPr>
            </a:lvl5pPr>
            <a:lvl6pPr marL="3564331" indent="0">
              <a:buNone/>
              <a:defRPr sz="2495">
                <a:solidFill>
                  <a:schemeClr val="tx1">
                    <a:tint val="75000"/>
                  </a:schemeClr>
                </a:solidFill>
              </a:defRPr>
            </a:lvl6pPr>
            <a:lvl7pPr marL="4277197" indent="0">
              <a:buNone/>
              <a:defRPr sz="2495">
                <a:solidFill>
                  <a:schemeClr val="tx1">
                    <a:tint val="75000"/>
                  </a:schemeClr>
                </a:solidFill>
              </a:defRPr>
            </a:lvl7pPr>
            <a:lvl8pPr marL="4990064" indent="0">
              <a:buNone/>
              <a:defRPr sz="2495">
                <a:solidFill>
                  <a:schemeClr val="tx1">
                    <a:tint val="75000"/>
                  </a:schemeClr>
                </a:solidFill>
              </a:defRPr>
            </a:lvl8pPr>
            <a:lvl9pPr marL="5702930" indent="0">
              <a:buNone/>
              <a:defRPr sz="2495">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t>8/23/2020</a:t>
            </a:fld>
            <a:endParaRPr lang="en-US"/>
          </a:p>
        </p:txBody>
      </p:sp>
      <p:sp>
        <p:nvSpPr>
          <p:cNvPr id="5" name="Footer Placeholder 4"/>
          <p:cNvSpPr>
            <a:spLocks noGrp="1"/>
          </p:cNvSpPr>
          <p:nvPr>
            <p:ph type="ftr" sz="quarter" idx="11"/>
          </p:nvPr>
        </p:nvSpPr>
        <p:spPr/>
        <p:txBody>
          <a:bodyPr/>
          <a:lstStyle/>
          <a:p>
            <a:endParaRPr lang="cs-CZ"/>
          </a:p>
        </p:txBody>
      </p:sp>
      <p:sp>
        <p:nvSpPr>
          <p:cNvPr id="6" name="Slide Number Placeholder 5"/>
          <p:cNvSpPr>
            <a:spLocks noGrp="1"/>
          </p:cNvSpPr>
          <p:nvPr>
            <p:ph type="sldNum" sz="quarter" idx="12"/>
          </p:nvPr>
        </p:nvSpPr>
        <p:spPr/>
        <p:txBody>
          <a:bodyPr/>
          <a:lstStyle/>
          <a:p>
            <a:fld id="{B6F15528-21DE-4FAA-801E-634DDDAF4B2B}" type="slidenum">
              <a:rPr lang="cs-CZ" smtClean="0"/>
              <a:t>‹#›</a:t>
            </a:fld>
            <a:endParaRPr lang="cs-CZ"/>
          </a:p>
        </p:txBody>
      </p:sp>
    </p:spTree>
    <p:extLst>
      <p:ext uri="{BB962C8B-B14F-4D97-AF65-F5344CB8AC3E}">
        <p14:creationId xmlns:p14="http://schemas.microsoft.com/office/powerpoint/2010/main" val="21723197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306959" y="2846623"/>
            <a:ext cx="8079383" cy="678486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9623971" y="2846623"/>
            <a:ext cx="8079383" cy="678486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D8BD707-D9CF-40AE-B4C6-C98DA3205C09}" type="datetimeFigureOut">
              <a:rPr lang="en-US" smtClean="0"/>
              <a:t>8/23/2020</a:t>
            </a:fld>
            <a:endParaRPr lang="en-US"/>
          </a:p>
        </p:txBody>
      </p:sp>
      <p:sp>
        <p:nvSpPr>
          <p:cNvPr id="6" name="Footer Placeholder 5"/>
          <p:cNvSpPr>
            <a:spLocks noGrp="1"/>
          </p:cNvSpPr>
          <p:nvPr>
            <p:ph type="ftr" sz="quarter" idx="11"/>
          </p:nvPr>
        </p:nvSpPr>
        <p:spPr/>
        <p:txBody>
          <a:bodyPr/>
          <a:lstStyle/>
          <a:p>
            <a:endParaRPr lang="cs-CZ"/>
          </a:p>
        </p:txBody>
      </p:sp>
      <p:sp>
        <p:nvSpPr>
          <p:cNvPr id="7" name="Slide Number Placeholder 6"/>
          <p:cNvSpPr>
            <a:spLocks noGrp="1"/>
          </p:cNvSpPr>
          <p:nvPr>
            <p:ph type="sldNum" sz="quarter" idx="12"/>
          </p:nvPr>
        </p:nvSpPr>
        <p:spPr/>
        <p:txBody>
          <a:bodyPr/>
          <a:lstStyle/>
          <a:p>
            <a:fld id="{B6F15528-21DE-4FAA-801E-634DDDAF4B2B}" type="slidenum">
              <a:rPr lang="cs-CZ" smtClean="0"/>
              <a:t>‹#›</a:t>
            </a:fld>
            <a:endParaRPr lang="cs-CZ"/>
          </a:p>
        </p:txBody>
      </p:sp>
    </p:spTree>
    <p:extLst>
      <p:ext uri="{BB962C8B-B14F-4D97-AF65-F5344CB8AC3E}">
        <p14:creationId xmlns:p14="http://schemas.microsoft.com/office/powerpoint/2010/main" val="12795700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09435" y="569326"/>
            <a:ext cx="16396395" cy="2066896"/>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09436" y="2621369"/>
            <a:ext cx="8042253" cy="1284692"/>
          </a:xfrm>
        </p:spPr>
        <p:txBody>
          <a:bodyPr anchor="b"/>
          <a:lstStyle>
            <a:lvl1pPr marL="0" indent="0">
              <a:buNone/>
              <a:defRPr sz="3742" b="1"/>
            </a:lvl1pPr>
            <a:lvl2pPr marL="712866" indent="0">
              <a:buNone/>
              <a:defRPr sz="3118" b="1"/>
            </a:lvl2pPr>
            <a:lvl3pPr marL="1425732" indent="0">
              <a:buNone/>
              <a:defRPr sz="2807" b="1"/>
            </a:lvl3pPr>
            <a:lvl4pPr marL="2138599" indent="0">
              <a:buNone/>
              <a:defRPr sz="2495" b="1"/>
            </a:lvl4pPr>
            <a:lvl5pPr marL="2851465" indent="0">
              <a:buNone/>
              <a:defRPr sz="2495" b="1"/>
            </a:lvl5pPr>
            <a:lvl6pPr marL="3564331" indent="0">
              <a:buNone/>
              <a:defRPr sz="2495" b="1"/>
            </a:lvl6pPr>
            <a:lvl7pPr marL="4277197" indent="0">
              <a:buNone/>
              <a:defRPr sz="2495" b="1"/>
            </a:lvl7pPr>
            <a:lvl8pPr marL="4990064" indent="0">
              <a:buNone/>
              <a:defRPr sz="2495" b="1"/>
            </a:lvl8pPr>
            <a:lvl9pPr marL="5702930" indent="0">
              <a:buNone/>
              <a:defRPr sz="2495" b="1"/>
            </a:lvl9pPr>
          </a:lstStyle>
          <a:p>
            <a:pPr lvl="0"/>
            <a:r>
              <a:rPr lang="en-US"/>
              <a:t>Click to edit Master text styles</a:t>
            </a:r>
          </a:p>
        </p:txBody>
      </p:sp>
      <p:sp>
        <p:nvSpPr>
          <p:cNvPr id="4" name="Content Placeholder 3"/>
          <p:cNvSpPr>
            <a:spLocks noGrp="1"/>
          </p:cNvSpPr>
          <p:nvPr>
            <p:ph sz="half" idx="2"/>
          </p:nvPr>
        </p:nvSpPr>
        <p:spPr>
          <a:xfrm>
            <a:off x="1309436" y="3906061"/>
            <a:ext cx="8042253" cy="57452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9623971" y="2621369"/>
            <a:ext cx="8081859" cy="1284692"/>
          </a:xfrm>
        </p:spPr>
        <p:txBody>
          <a:bodyPr anchor="b"/>
          <a:lstStyle>
            <a:lvl1pPr marL="0" indent="0">
              <a:buNone/>
              <a:defRPr sz="3742" b="1"/>
            </a:lvl1pPr>
            <a:lvl2pPr marL="712866" indent="0">
              <a:buNone/>
              <a:defRPr sz="3118" b="1"/>
            </a:lvl2pPr>
            <a:lvl3pPr marL="1425732" indent="0">
              <a:buNone/>
              <a:defRPr sz="2807" b="1"/>
            </a:lvl3pPr>
            <a:lvl4pPr marL="2138599" indent="0">
              <a:buNone/>
              <a:defRPr sz="2495" b="1"/>
            </a:lvl4pPr>
            <a:lvl5pPr marL="2851465" indent="0">
              <a:buNone/>
              <a:defRPr sz="2495" b="1"/>
            </a:lvl5pPr>
            <a:lvl6pPr marL="3564331" indent="0">
              <a:buNone/>
              <a:defRPr sz="2495" b="1"/>
            </a:lvl6pPr>
            <a:lvl7pPr marL="4277197" indent="0">
              <a:buNone/>
              <a:defRPr sz="2495" b="1"/>
            </a:lvl7pPr>
            <a:lvl8pPr marL="4990064" indent="0">
              <a:buNone/>
              <a:defRPr sz="2495" b="1"/>
            </a:lvl8pPr>
            <a:lvl9pPr marL="5702930" indent="0">
              <a:buNone/>
              <a:defRPr sz="2495" b="1"/>
            </a:lvl9pPr>
          </a:lstStyle>
          <a:p>
            <a:pPr lvl="0"/>
            <a:r>
              <a:rPr lang="en-US"/>
              <a:t>Click to edit Master text styles</a:t>
            </a:r>
          </a:p>
        </p:txBody>
      </p:sp>
      <p:sp>
        <p:nvSpPr>
          <p:cNvPr id="6" name="Content Placeholder 5"/>
          <p:cNvSpPr>
            <a:spLocks noGrp="1"/>
          </p:cNvSpPr>
          <p:nvPr>
            <p:ph sz="quarter" idx="4"/>
          </p:nvPr>
        </p:nvSpPr>
        <p:spPr>
          <a:xfrm>
            <a:off x="9623971" y="3906061"/>
            <a:ext cx="8081859" cy="57452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D8BD707-D9CF-40AE-B4C6-C98DA3205C09}" type="datetimeFigureOut">
              <a:rPr lang="en-US" smtClean="0"/>
              <a:t>8/23/2020</a:t>
            </a:fld>
            <a:endParaRPr lang="en-US"/>
          </a:p>
        </p:txBody>
      </p:sp>
      <p:sp>
        <p:nvSpPr>
          <p:cNvPr id="8" name="Footer Placeholder 7"/>
          <p:cNvSpPr>
            <a:spLocks noGrp="1"/>
          </p:cNvSpPr>
          <p:nvPr>
            <p:ph type="ftr" sz="quarter" idx="11"/>
          </p:nvPr>
        </p:nvSpPr>
        <p:spPr/>
        <p:txBody>
          <a:bodyPr/>
          <a:lstStyle/>
          <a:p>
            <a:endParaRPr lang="cs-CZ"/>
          </a:p>
        </p:txBody>
      </p:sp>
      <p:sp>
        <p:nvSpPr>
          <p:cNvPr id="9" name="Slide Number Placeholder 8"/>
          <p:cNvSpPr>
            <a:spLocks noGrp="1"/>
          </p:cNvSpPr>
          <p:nvPr>
            <p:ph type="sldNum" sz="quarter" idx="12"/>
          </p:nvPr>
        </p:nvSpPr>
        <p:spPr/>
        <p:txBody>
          <a:bodyPr/>
          <a:lstStyle/>
          <a:p>
            <a:fld id="{B6F15528-21DE-4FAA-801E-634DDDAF4B2B}" type="slidenum">
              <a:rPr lang="cs-CZ" smtClean="0"/>
              <a:t>‹#›</a:t>
            </a:fld>
            <a:endParaRPr lang="cs-CZ"/>
          </a:p>
        </p:txBody>
      </p:sp>
    </p:spTree>
    <p:extLst>
      <p:ext uri="{BB962C8B-B14F-4D97-AF65-F5344CB8AC3E}">
        <p14:creationId xmlns:p14="http://schemas.microsoft.com/office/powerpoint/2010/main" val="32907751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D8BD707-D9CF-40AE-B4C6-C98DA3205C09}" type="datetimeFigureOut">
              <a:rPr lang="en-US" smtClean="0"/>
              <a:t>8/23/2020</a:t>
            </a:fld>
            <a:endParaRPr lang="en-US"/>
          </a:p>
        </p:txBody>
      </p:sp>
      <p:sp>
        <p:nvSpPr>
          <p:cNvPr id="4" name="Footer Placeholder 3"/>
          <p:cNvSpPr>
            <a:spLocks noGrp="1"/>
          </p:cNvSpPr>
          <p:nvPr>
            <p:ph type="ftr" sz="quarter" idx="11"/>
          </p:nvPr>
        </p:nvSpPr>
        <p:spPr/>
        <p:txBody>
          <a:bodyPr/>
          <a:lstStyle/>
          <a:p>
            <a:endParaRPr lang="cs-CZ"/>
          </a:p>
        </p:txBody>
      </p:sp>
      <p:sp>
        <p:nvSpPr>
          <p:cNvPr id="5" name="Slide Number Placeholder 4"/>
          <p:cNvSpPr>
            <a:spLocks noGrp="1"/>
          </p:cNvSpPr>
          <p:nvPr>
            <p:ph type="sldNum" sz="quarter" idx="12"/>
          </p:nvPr>
        </p:nvSpPr>
        <p:spPr/>
        <p:txBody>
          <a:bodyPr/>
          <a:lstStyle/>
          <a:p>
            <a:fld id="{B6F15528-21DE-4FAA-801E-634DDDAF4B2B}" type="slidenum">
              <a:rPr lang="cs-CZ" smtClean="0"/>
              <a:t>‹#›</a:t>
            </a:fld>
            <a:endParaRPr lang="cs-CZ"/>
          </a:p>
        </p:txBody>
      </p:sp>
    </p:spTree>
    <p:extLst>
      <p:ext uri="{BB962C8B-B14F-4D97-AF65-F5344CB8AC3E}">
        <p14:creationId xmlns:p14="http://schemas.microsoft.com/office/powerpoint/2010/main" val="19066229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t>8/23/2020</a:t>
            </a:fld>
            <a:endParaRPr lang="en-US"/>
          </a:p>
        </p:txBody>
      </p:sp>
      <p:sp>
        <p:nvSpPr>
          <p:cNvPr id="3" name="Footer Placeholder 2"/>
          <p:cNvSpPr>
            <a:spLocks noGrp="1"/>
          </p:cNvSpPr>
          <p:nvPr>
            <p:ph type="ftr" sz="quarter" idx="11"/>
          </p:nvPr>
        </p:nvSpPr>
        <p:spPr/>
        <p:txBody>
          <a:bodyPr/>
          <a:lstStyle/>
          <a:p>
            <a:endParaRPr lang="cs-CZ"/>
          </a:p>
        </p:txBody>
      </p:sp>
      <p:sp>
        <p:nvSpPr>
          <p:cNvPr id="4" name="Slide Number Placeholder 3"/>
          <p:cNvSpPr>
            <a:spLocks noGrp="1"/>
          </p:cNvSpPr>
          <p:nvPr>
            <p:ph type="sldNum" sz="quarter" idx="12"/>
          </p:nvPr>
        </p:nvSpPr>
        <p:spPr/>
        <p:txBody>
          <a:bodyPr/>
          <a:lstStyle/>
          <a:p>
            <a:fld id="{B6F15528-21DE-4FAA-801E-634DDDAF4B2B}" type="slidenum">
              <a:rPr lang="cs-CZ" smtClean="0"/>
              <a:t>‹#›</a:t>
            </a:fld>
            <a:endParaRPr lang="cs-CZ"/>
          </a:p>
        </p:txBody>
      </p:sp>
    </p:spTree>
    <p:extLst>
      <p:ext uri="{BB962C8B-B14F-4D97-AF65-F5344CB8AC3E}">
        <p14:creationId xmlns:p14="http://schemas.microsoft.com/office/powerpoint/2010/main" val="6320007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09436" y="712893"/>
            <a:ext cx="6131320" cy="2495127"/>
          </a:xfrm>
        </p:spPr>
        <p:txBody>
          <a:bodyPr anchor="b"/>
          <a:lstStyle>
            <a:lvl1pPr>
              <a:defRPr sz="4989"/>
            </a:lvl1pPr>
          </a:lstStyle>
          <a:p>
            <a:r>
              <a:rPr lang="en-US"/>
              <a:t>Click to edit Master title style</a:t>
            </a:r>
            <a:endParaRPr lang="en-US" dirty="0"/>
          </a:p>
        </p:txBody>
      </p:sp>
      <p:sp>
        <p:nvSpPr>
          <p:cNvPr id="3" name="Content Placeholder 2"/>
          <p:cNvSpPr>
            <a:spLocks noGrp="1"/>
          </p:cNvSpPr>
          <p:nvPr>
            <p:ph idx="1"/>
          </p:nvPr>
        </p:nvSpPr>
        <p:spPr>
          <a:xfrm>
            <a:off x="8081859" y="1539652"/>
            <a:ext cx="9623971" cy="7599245"/>
          </a:xfrm>
        </p:spPr>
        <p:txBody>
          <a:bodyPr/>
          <a:lstStyle>
            <a:lvl1pPr>
              <a:defRPr sz="4989"/>
            </a:lvl1pPr>
            <a:lvl2pPr>
              <a:defRPr sz="4366"/>
            </a:lvl2pPr>
            <a:lvl3pPr>
              <a:defRPr sz="3742"/>
            </a:lvl3pPr>
            <a:lvl4pPr>
              <a:defRPr sz="3118"/>
            </a:lvl4pPr>
            <a:lvl5pPr>
              <a:defRPr sz="3118"/>
            </a:lvl5pPr>
            <a:lvl6pPr>
              <a:defRPr sz="3118"/>
            </a:lvl6pPr>
            <a:lvl7pPr>
              <a:defRPr sz="3118"/>
            </a:lvl7pPr>
            <a:lvl8pPr>
              <a:defRPr sz="3118"/>
            </a:lvl8pPr>
            <a:lvl9pPr>
              <a:defRPr sz="3118"/>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309436" y="3208020"/>
            <a:ext cx="6131320" cy="5943254"/>
          </a:xfrm>
        </p:spPr>
        <p:txBody>
          <a:bodyPr/>
          <a:lstStyle>
            <a:lvl1pPr marL="0" indent="0">
              <a:buNone/>
              <a:defRPr sz="2495"/>
            </a:lvl1pPr>
            <a:lvl2pPr marL="712866" indent="0">
              <a:buNone/>
              <a:defRPr sz="2183"/>
            </a:lvl2pPr>
            <a:lvl3pPr marL="1425732" indent="0">
              <a:buNone/>
              <a:defRPr sz="1871"/>
            </a:lvl3pPr>
            <a:lvl4pPr marL="2138599" indent="0">
              <a:buNone/>
              <a:defRPr sz="1559"/>
            </a:lvl4pPr>
            <a:lvl5pPr marL="2851465" indent="0">
              <a:buNone/>
              <a:defRPr sz="1559"/>
            </a:lvl5pPr>
            <a:lvl6pPr marL="3564331" indent="0">
              <a:buNone/>
              <a:defRPr sz="1559"/>
            </a:lvl6pPr>
            <a:lvl7pPr marL="4277197" indent="0">
              <a:buNone/>
              <a:defRPr sz="1559"/>
            </a:lvl7pPr>
            <a:lvl8pPr marL="4990064" indent="0">
              <a:buNone/>
              <a:defRPr sz="1559"/>
            </a:lvl8pPr>
            <a:lvl9pPr marL="5702930" indent="0">
              <a:buNone/>
              <a:defRPr sz="1559"/>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8/23/2020</a:t>
            </a:fld>
            <a:endParaRPr lang="en-US"/>
          </a:p>
        </p:txBody>
      </p:sp>
      <p:sp>
        <p:nvSpPr>
          <p:cNvPr id="6" name="Footer Placeholder 5"/>
          <p:cNvSpPr>
            <a:spLocks noGrp="1"/>
          </p:cNvSpPr>
          <p:nvPr>
            <p:ph type="ftr" sz="quarter" idx="11"/>
          </p:nvPr>
        </p:nvSpPr>
        <p:spPr/>
        <p:txBody>
          <a:bodyPr/>
          <a:lstStyle/>
          <a:p>
            <a:endParaRPr lang="cs-CZ"/>
          </a:p>
        </p:txBody>
      </p:sp>
      <p:sp>
        <p:nvSpPr>
          <p:cNvPr id="7" name="Slide Number Placeholder 6"/>
          <p:cNvSpPr>
            <a:spLocks noGrp="1"/>
          </p:cNvSpPr>
          <p:nvPr>
            <p:ph type="sldNum" sz="quarter" idx="12"/>
          </p:nvPr>
        </p:nvSpPr>
        <p:spPr/>
        <p:txBody>
          <a:bodyPr/>
          <a:lstStyle/>
          <a:p>
            <a:fld id="{B6F15528-21DE-4FAA-801E-634DDDAF4B2B}" type="slidenum">
              <a:rPr lang="cs-CZ" smtClean="0"/>
              <a:t>‹#›</a:t>
            </a:fld>
            <a:endParaRPr lang="cs-CZ"/>
          </a:p>
        </p:txBody>
      </p:sp>
    </p:spTree>
    <p:extLst>
      <p:ext uri="{BB962C8B-B14F-4D97-AF65-F5344CB8AC3E}">
        <p14:creationId xmlns:p14="http://schemas.microsoft.com/office/powerpoint/2010/main" val="24400464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09436" y="712893"/>
            <a:ext cx="6131320" cy="2495127"/>
          </a:xfrm>
        </p:spPr>
        <p:txBody>
          <a:bodyPr anchor="b"/>
          <a:lstStyle>
            <a:lvl1pPr>
              <a:defRPr sz="4989"/>
            </a:lvl1pPr>
          </a:lstStyle>
          <a:p>
            <a:r>
              <a:rPr lang="en-US"/>
              <a:t>Click to edit Master title style</a:t>
            </a:r>
            <a:endParaRPr lang="en-US" dirty="0"/>
          </a:p>
        </p:txBody>
      </p:sp>
      <p:sp>
        <p:nvSpPr>
          <p:cNvPr id="3" name="Picture Placeholder 2"/>
          <p:cNvSpPr>
            <a:spLocks noGrp="1" noChangeAspect="1"/>
          </p:cNvSpPr>
          <p:nvPr>
            <p:ph type="pic" idx="1"/>
          </p:nvPr>
        </p:nvSpPr>
        <p:spPr>
          <a:xfrm>
            <a:off x="8081859" y="1539652"/>
            <a:ext cx="9623971" cy="7599245"/>
          </a:xfrm>
        </p:spPr>
        <p:txBody>
          <a:bodyPr anchor="t"/>
          <a:lstStyle>
            <a:lvl1pPr marL="0" indent="0">
              <a:buNone/>
              <a:defRPr sz="4989"/>
            </a:lvl1pPr>
            <a:lvl2pPr marL="712866" indent="0">
              <a:buNone/>
              <a:defRPr sz="4366"/>
            </a:lvl2pPr>
            <a:lvl3pPr marL="1425732" indent="0">
              <a:buNone/>
              <a:defRPr sz="3742"/>
            </a:lvl3pPr>
            <a:lvl4pPr marL="2138599" indent="0">
              <a:buNone/>
              <a:defRPr sz="3118"/>
            </a:lvl4pPr>
            <a:lvl5pPr marL="2851465" indent="0">
              <a:buNone/>
              <a:defRPr sz="3118"/>
            </a:lvl5pPr>
            <a:lvl6pPr marL="3564331" indent="0">
              <a:buNone/>
              <a:defRPr sz="3118"/>
            </a:lvl6pPr>
            <a:lvl7pPr marL="4277197" indent="0">
              <a:buNone/>
              <a:defRPr sz="3118"/>
            </a:lvl7pPr>
            <a:lvl8pPr marL="4990064" indent="0">
              <a:buNone/>
              <a:defRPr sz="3118"/>
            </a:lvl8pPr>
            <a:lvl9pPr marL="5702930" indent="0">
              <a:buNone/>
              <a:defRPr sz="3118"/>
            </a:lvl9pPr>
          </a:lstStyle>
          <a:p>
            <a:r>
              <a:rPr lang="en-US"/>
              <a:t>Click icon to add picture</a:t>
            </a:r>
          </a:p>
        </p:txBody>
      </p:sp>
      <p:sp>
        <p:nvSpPr>
          <p:cNvPr id="4" name="Text Placeholder 3"/>
          <p:cNvSpPr>
            <a:spLocks noGrp="1"/>
          </p:cNvSpPr>
          <p:nvPr>
            <p:ph type="body" sz="half" idx="2"/>
          </p:nvPr>
        </p:nvSpPr>
        <p:spPr>
          <a:xfrm>
            <a:off x="1309436" y="3208020"/>
            <a:ext cx="6131320" cy="5943254"/>
          </a:xfrm>
        </p:spPr>
        <p:txBody>
          <a:bodyPr/>
          <a:lstStyle>
            <a:lvl1pPr marL="0" indent="0">
              <a:buNone/>
              <a:defRPr sz="2495"/>
            </a:lvl1pPr>
            <a:lvl2pPr marL="712866" indent="0">
              <a:buNone/>
              <a:defRPr sz="2183"/>
            </a:lvl2pPr>
            <a:lvl3pPr marL="1425732" indent="0">
              <a:buNone/>
              <a:defRPr sz="1871"/>
            </a:lvl3pPr>
            <a:lvl4pPr marL="2138599" indent="0">
              <a:buNone/>
              <a:defRPr sz="1559"/>
            </a:lvl4pPr>
            <a:lvl5pPr marL="2851465" indent="0">
              <a:buNone/>
              <a:defRPr sz="1559"/>
            </a:lvl5pPr>
            <a:lvl6pPr marL="3564331" indent="0">
              <a:buNone/>
              <a:defRPr sz="1559"/>
            </a:lvl6pPr>
            <a:lvl7pPr marL="4277197" indent="0">
              <a:buNone/>
              <a:defRPr sz="1559"/>
            </a:lvl7pPr>
            <a:lvl8pPr marL="4990064" indent="0">
              <a:buNone/>
              <a:defRPr sz="1559"/>
            </a:lvl8pPr>
            <a:lvl9pPr marL="5702930" indent="0">
              <a:buNone/>
              <a:defRPr sz="1559"/>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8/23/2020</a:t>
            </a:fld>
            <a:endParaRPr lang="en-US"/>
          </a:p>
        </p:txBody>
      </p:sp>
      <p:sp>
        <p:nvSpPr>
          <p:cNvPr id="6" name="Footer Placeholder 5"/>
          <p:cNvSpPr>
            <a:spLocks noGrp="1"/>
          </p:cNvSpPr>
          <p:nvPr>
            <p:ph type="ftr" sz="quarter" idx="11"/>
          </p:nvPr>
        </p:nvSpPr>
        <p:spPr/>
        <p:txBody>
          <a:bodyPr/>
          <a:lstStyle/>
          <a:p>
            <a:endParaRPr lang="cs-CZ"/>
          </a:p>
        </p:txBody>
      </p:sp>
      <p:sp>
        <p:nvSpPr>
          <p:cNvPr id="7" name="Slide Number Placeholder 6"/>
          <p:cNvSpPr>
            <a:spLocks noGrp="1"/>
          </p:cNvSpPr>
          <p:nvPr>
            <p:ph type="sldNum" sz="quarter" idx="12"/>
          </p:nvPr>
        </p:nvSpPr>
        <p:spPr/>
        <p:txBody>
          <a:bodyPr/>
          <a:lstStyle/>
          <a:p>
            <a:fld id="{B6F15528-21DE-4FAA-801E-634DDDAF4B2B}" type="slidenum">
              <a:rPr lang="cs-CZ" smtClean="0"/>
              <a:t>‹#›</a:t>
            </a:fld>
            <a:endParaRPr lang="cs-CZ"/>
          </a:p>
        </p:txBody>
      </p:sp>
    </p:spTree>
    <p:extLst>
      <p:ext uri="{BB962C8B-B14F-4D97-AF65-F5344CB8AC3E}">
        <p14:creationId xmlns:p14="http://schemas.microsoft.com/office/powerpoint/2010/main" val="37892429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06959" y="569326"/>
            <a:ext cx="16396395" cy="206689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306959" y="2846623"/>
            <a:ext cx="16396395" cy="678486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306959" y="9911198"/>
            <a:ext cx="4277320" cy="569325"/>
          </a:xfrm>
          <a:prstGeom prst="rect">
            <a:avLst/>
          </a:prstGeom>
        </p:spPr>
        <p:txBody>
          <a:bodyPr vert="horz" lIns="91440" tIns="45720" rIns="91440" bIns="45720" rtlCol="0" anchor="ctr"/>
          <a:lstStyle>
            <a:lvl1pPr algn="l">
              <a:defRPr sz="1871">
                <a:solidFill>
                  <a:schemeClr val="tx1">
                    <a:tint val="75000"/>
                  </a:schemeClr>
                </a:solidFill>
              </a:defRPr>
            </a:lvl1pPr>
          </a:lstStyle>
          <a:p>
            <a:fld id="{1D8BD707-D9CF-40AE-B4C6-C98DA3205C09}" type="datetimeFigureOut">
              <a:rPr lang="en-US" smtClean="0"/>
              <a:t>8/23/2020</a:t>
            </a:fld>
            <a:endParaRPr lang="en-US"/>
          </a:p>
        </p:txBody>
      </p:sp>
      <p:sp>
        <p:nvSpPr>
          <p:cNvPr id="5" name="Footer Placeholder 4"/>
          <p:cNvSpPr>
            <a:spLocks noGrp="1"/>
          </p:cNvSpPr>
          <p:nvPr>
            <p:ph type="ftr" sz="quarter" idx="3"/>
          </p:nvPr>
        </p:nvSpPr>
        <p:spPr>
          <a:xfrm>
            <a:off x="6297166" y="9911198"/>
            <a:ext cx="6415981" cy="569325"/>
          </a:xfrm>
          <a:prstGeom prst="rect">
            <a:avLst/>
          </a:prstGeom>
        </p:spPr>
        <p:txBody>
          <a:bodyPr vert="horz" lIns="91440" tIns="45720" rIns="91440" bIns="45720" rtlCol="0" anchor="ctr"/>
          <a:lstStyle>
            <a:lvl1pPr algn="ctr">
              <a:defRPr sz="1871">
                <a:solidFill>
                  <a:schemeClr val="tx1">
                    <a:tint val="75000"/>
                  </a:schemeClr>
                </a:solidFill>
              </a:defRPr>
            </a:lvl1pPr>
          </a:lstStyle>
          <a:p>
            <a:endParaRPr lang="cs-CZ"/>
          </a:p>
        </p:txBody>
      </p:sp>
      <p:sp>
        <p:nvSpPr>
          <p:cNvPr id="6" name="Slide Number Placeholder 5"/>
          <p:cNvSpPr>
            <a:spLocks noGrp="1"/>
          </p:cNvSpPr>
          <p:nvPr>
            <p:ph type="sldNum" sz="quarter" idx="4"/>
          </p:nvPr>
        </p:nvSpPr>
        <p:spPr>
          <a:xfrm>
            <a:off x="13426034" y="9911198"/>
            <a:ext cx="4277320" cy="569325"/>
          </a:xfrm>
          <a:prstGeom prst="rect">
            <a:avLst/>
          </a:prstGeom>
        </p:spPr>
        <p:txBody>
          <a:bodyPr vert="horz" lIns="91440" tIns="45720" rIns="91440" bIns="45720" rtlCol="0" anchor="ctr"/>
          <a:lstStyle>
            <a:lvl1pPr algn="r">
              <a:defRPr sz="1871">
                <a:solidFill>
                  <a:schemeClr val="tx1">
                    <a:tint val="75000"/>
                  </a:schemeClr>
                </a:solidFill>
              </a:defRPr>
            </a:lvl1pPr>
          </a:lstStyle>
          <a:p>
            <a:fld id="{B6F15528-21DE-4FAA-801E-634DDDAF4B2B}" type="slidenum">
              <a:rPr lang="cs-CZ" smtClean="0"/>
              <a:t>‹#›</a:t>
            </a:fld>
            <a:endParaRPr lang="cs-CZ"/>
          </a:p>
        </p:txBody>
      </p:sp>
    </p:spTree>
    <p:extLst>
      <p:ext uri="{BB962C8B-B14F-4D97-AF65-F5344CB8AC3E}">
        <p14:creationId xmlns:p14="http://schemas.microsoft.com/office/powerpoint/2010/main" val="2711602623"/>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Lst>
  <p:txStyles>
    <p:titleStyle>
      <a:lvl1pPr algn="l" defTabSz="1425732" rtl="0" eaLnBrk="1" latinLnBrk="0" hangingPunct="1">
        <a:lnSpc>
          <a:spcPct val="90000"/>
        </a:lnSpc>
        <a:spcBef>
          <a:spcPct val="0"/>
        </a:spcBef>
        <a:buNone/>
        <a:defRPr sz="6860" kern="1200">
          <a:solidFill>
            <a:schemeClr val="tx1"/>
          </a:solidFill>
          <a:latin typeface="+mj-lt"/>
          <a:ea typeface="+mj-ea"/>
          <a:cs typeface="+mj-cs"/>
        </a:defRPr>
      </a:lvl1pPr>
    </p:titleStyle>
    <p:bodyStyle>
      <a:lvl1pPr marL="356433" indent="-356433" algn="l" defTabSz="1425732" rtl="0" eaLnBrk="1" latinLnBrk="0" hangingPunct="1">
        <a:lnSpc>
          <a:spcPct val="90000"/>
        </a:lnSpc>
        <a:spcBef>
          <a:spcPts val="1559"/>
        </a:spcBef>
        <a:buFont typeface="Arial" panose="020B0604020202020204" pitchFamily="34" charset="0"/>
        <a:buChar char="•"/>
        <a:defRPr sz="4366" kern="1200">
          <a:solidFill>
            <a:schemeClr val="tx1"/>
          </a:solidFill>
          <a:latin typeface="+mn-lt"/>
          <a:ea typeface="+mn-ea"/>
          <a:cs typeface="+mn-cs"/>
        </a:defRPr>
      </a:lvl1pPr>
      <a:lvl2pPr marL="1069299" indent="-356433" algn="l" defTabSz="1425732" rtl="0" eaLnBrk="1" latinLnBrk="0" hangingPunct="1">
        <a:lnSpc>
          <a:spcPct val="90000"/>
        </a:lnSpc>
        <a:spcBef>
          <a:spcPts val="780"/>
        </a:spcBef>
        <a:buFont typeface="Arial" panose="020B0604020202020204" pitchFamily="34" charset="0"/>
        <a:buChar char="•"/>
        <a:defRPr sz="3742" kern="1200">
          <a:solidFill>
            <a:schemeClr val="tx1"/>
          </a:solidFill>
          <a:latin typeface="+mn-lt"/>
          <a:ea typeface="+mn-ea"/>
          <a:cs typeface="+mn-cs"/>
        </a:defRPr>
      </a:lvl2pPr>
      <a:lvl3pPr marL="1782166" indent="-356433" algn="l" defTabSz="1425732" rtl="0" eaLnBrk="1" latinLnBrk="0" hangingPunct="1">
        <a:lnSpc>
          <a:spcPct val="90000"/>
        </a:lnSpc>
        <a:spcBef>
          <a:spcPts val="780"/>
        </a:spcBef>
        <a:buFont typeface="Arial" panose="020B0604020202020204" pitchFamily="34" charset="0"/>
        <a:buChar char="•"/>
        <a:defRPr sz="3118" kern="1200">
          <a:solidFill>
            <a:schemeClr val="tx1"/>
          </a:solidFill>
          <a:latin typeface="+mn-lt"/>
          <a:ea typeface="+mn-ea"/>
          <a:cs typeface="+mn-cs"/>
        </a:defRPr>
      </a:lvl3pPr>
      <a:lvl4pPr marL="2495032" indent="-356433" algn="l" defTabSz="1425732" rtl="0" eaLnBrk="1" latinLnBrk="0" hangingPunct="1">
        <a:lnSpc>
          <a:spcPct val="90000"/>
        </a:lnSpc>
        <a:spcBef>
          <a:spcPts val="780"/>
        </a:spcBef>
        <a:buFont typeface="Arial" panose="020B0604020202020204" pitchFamily="34" charset="0"/>
        <a:buChar char="•"/>
        <a:defRPr sz="2807" kern="1200">
          <a:solidFill>
            <a:schemeClr val="tx1"/>
          </a:solidFill>
          <a:latin typeface="+mn-lt"/>
          <a:ea typeface="+mn-ea"/>
          <a:cs typeface="+mn-cs"/>
        </a:defRPr>
      </a:lvl4pPr>
      <a:lvl5pPr marL="3207898" indent="-356433" algn="l" defTabSz="1425732" rtl="0" eaLnBrk="1" latinLnBrk="0" hangingPunct="1">
        <a:lnSpc>
          <a:spcPct val="90000"/>
        </a:lnSpc>
        <a:spcBef>
          <a:spcPts val="780"/>
        </a:spcBef>
        <a:buFont typeface="Arial" panose="020B0604020202020204" pitchFamily="34" charset="0"/>
        <a:buChar char="•"/>
        <a:defRPr sz="2807" kern="1200">
          <a:solidFill>
            <a:schemeClr val="tx1"/>
          </a:solidFill>
          <a:latin typeface="+mn-lt"/>
          <a:ea typeface="+mn-ea"/>
          <a:cs typeface="+mn-cs"/>
        </a:defRPr>
      </a:lvl5pPr>
      <a:lvl6pPr marL="3920764" indent="-356433" algn="l" defTabSz="1425732" rtl="0" eaLnBrk="1" latinLnBrk="0" hangingPunct="1">
        <a:lnSpc>
          <a:spcPct val="90000"/>
        </a:lnSpc>
        <a:spcBef>
          <a:spcPts val="780"/>
        </a:spcBef>
        <a:buFont typeface="Arial" panose="020B0604020202020204" pitchFamily="34" charset="0"/>
        <a:buChar char="•"/>
        <a:defRPr sz="2807" kern="1200">
          <a:solidFill>
            <a:schemeClr val="tx1"/>
          </a:solidFill>
          <a:latin typeface="+mn-lt"/>
          <a:ea typeface="+mn-ea"/>
          <a:cs typeface="+mn-cs"/>
        </a:defRPr>
      </a:lvl6pPr>
      <a:lvl7pPr marL="4633631" indent="-356433" algn="l" defTabSz="1425732" rtl="0" eaLnBrk="1" latinLnBrk="0" hangingPunct="1">
        <a:lnSpc>
          <a:spcPct val="90000"/>
        </a:lnSpc>
        <a:spcBef>
          <a:spcPts val="780"/>
        </a:spcBef>
        <a:buFont typeface="Arial" panose="020B0604020202020204" pitchFamily="34" charset="0"/>
        <a:buChar char="•"/>
        <a:defRPr sz="2807" kern="1200">
          <a:solidFill>
            <a:schemeClr val="tx1"/>
          </a:solidFill>
          <a:latin typeface="+mn-lt"/>
          <a:ea typeface="+mn-ea"/>
          <a:cs typeface="+mn-cs"/>
        </a:defRPr>
      </a:lvl7pPr>
      <a:lvl8pPr marL="5346497" indent="-356433" algn="l" defTabSz="1425732" rtl="0" eaLnBrk="1" latinLnBrk="0" hangingPunct="1">
        <a:lnSpc>
          <a:spcPct val="90000"/>
        </a:lnSpc>
        <a:spcBef>
          <a:spcPts val="780"/>
        </a:spcBef>
        <a:buFont typeface="Arial" panose="020B0604020202020204" pitchFamily="34" charset="0"/>
        <a:buChar char="•"/>
        <a:defRPr sz="2807" kern="1200">
          <a:solidFill>
            <a:schemeClr val="tx1"/>
          </a:solidFill>
          <a:latin typeface="+mn-lt"/>
          <a:ea typeface="+mn-ea"/>
          <a:cs typeface="+mn-cs"/>
        </a:defRPr>
      </a:lvl8pPr>
      <a:lvl9pPr marL="6059363" indent="-356433" algn="l" defTabSz="1425732" rtl="0" eaLnBrk="1" latinLnBrk="0" hangingPunct="1">
        <a:lnSpc>
          <a:spcPct val="90000"/>
        </a:lnSpc>
        <a:spcBef>
          <a:spcPts val="780"/>
        </a:spcBef>
        <a:buFont typeface="Arial" panose="020B0604020202020204" pitchFamily="34" charset="0"/>
        <a:buChar char="•"/>
        <a:defRPr sz="2807" kern="1200">
          <a:solidFill>
            <a:schemeClr val="tx1"/>
          </a:solidFill>
          <a:latin typeface="+mn-lt"/>
          <a:ea typeface="+mn-ea"/>
          <a:cs typeface="+mn-cs"/>
        </a:defRPr>
      </a:lvl9pPr>
    </p:bodyStyle>
    <p:otherStyle>
      <a:defPPr>
        <a:defRPr lang="en-US"/>
      </a:defPPr>
      <a:lvl1pPr marL="0" algn="l" defTabSz="1425732" rtl="0" eaLnBrk="1" latinLnBrk="0" hangingPunct="1">
        <a:defRPr sz="2807" kern="1200">
          <a:solidFill>
            <a:schemeClr val="tx1"/>
          </a:solidFill>
          <a:latin typeface="+mn-lt"/>
          <a:ea typeface="+mn-ea"/>
          <a:cs typeface="+mn-cs"/>
        </a:defRPr>
      </a:lvl1pPr>
      <a:lvl2pPr marL="712866" algn="l" defTabSz="1425732" rtl="0" eaLnBrk="1" latinLnBrk="0" hangingPunct="1">
        <a:defRPr sz="2807" kern="1200">
          <a:solidFill>
            <a:schemeClr val="tx1"/>
          </a:solidFill>
          <a:latin typeface="+mn-lt"/>
          <a:ea typeface="+mn-ea"/>
          <a:cs typeface="+mn-cs"/>
        </a:defRPr>
      </a:lvl2pPr>
      <a:lvl3pPr marL="1425732" algn="l" defTabSz="1425732" rtl="0" eaLnBrk="1" latinLnBrk="0" hangingPunct="1">
        <a:defRPr sz="2807" kern="1200">
          <a:solidFill>
            <a:schemeClr val="tx1"/>
          </a:solidFill>
          <a:latin typeface="+mn-lt"/>
          <a:ea typeface="+mn-ea"/>
          <a:cs typeface="+mn-cs"/>
        </a:defRPr>
      </a:lvl3pPr>
      <a:lvl4pPr marL="2138599" algn="l" defTabSz="1425732" rtl="0" eaLnBrk="1" latinLnBrk="0" hangingPunct="1">
        <a:defRPr sz="2807" kern="1200">
          <a:solidFill>
            <a:schemeClr val="tx1"/>
          </a:solidFill>
          <a:latin typeface="+mn-lt"/>
          <a:ea typeface="+mn-ea"/>
          <a:cs typeface="+mn-cs"/>
        </a:defRPr>
      </a:lvl4pPr>
      <a:lvl5pPr marL="2851465" algn="l" defTabSz="1425732" rtl="0" eaLnBrk="1" latinLnBrk="0" hangingPunct="1">
        <a:defRPr sz="2807" kern="1200">
          <a:solidFill>
            <a:schemeClr val="tx1"/>
          </a:solidFill>
          <a:latin typeface="+mn-lt"/>
          <a:ea typeface="+mn-ea"/>
          <a:cs typeface="+mn-cs"/>
        </a:defRPr>
      </a:lvl5pPr>
      <a:lvl6pPr marL="3564331" algn="l" defTabSz="1425732" rtl="0" eaLnBrk="1" latinLnBrk="0" hangingPunct="1">
        <a:defRPr sz="2807" kern="1200">
          <a:solidFill>
            <a:schemeClr val="tx1"/>
          </a:solidFill>
          <a:latin typeface="+mn-lt"/>
          <a:ea typeface="+mn-ea"/>
          <a:cs typeface="+mn-cs"/>
        </a:defRPr>
      </a:lvl6pPr>
      <a:lvl7pPr marL="4277197" algn="l" defTabSz="1425732" rtl="0" eaLnBrk="1" latinLnBrk="0" hangingPunct="1">
        <a:defRPr sz="2807" kern="1200">
          <a:solidFill>
            <a:schemeClr val="tx1"/>
          </a:solidFill>
          <a:latin typeface="+mn-lt"/>
          <a:ea typeface="+mn-ea"/>
          <a:cs typeface="+mn-cs"/>
        </a:defRPr>
      </a:lvl7pPr>
      <a:lvl8pPr marL="4990064" algn="l" defTabSz="1425732" rtl="0" eaLnBrk="1" latinLnBrk="0" hangingPunct="1">
        <a:defRPr sz="2807" kern="1200">
          <a:solidFill>
            <a:schemeClr val="tx1"/>
          </a:solidFill>
          <a:latin typeface="+mn-lt"/>
          <a:ea typeface="+mn-ea"/>
          <a:cs typeface="+mn-cs"/>
        </a:defRPr>
      </a:lvl8pPr>
      <a:lvl9pPr marL="5702930" algn="l" defTabSz="1425732" rtl="0" eaLnBrk="1" latinLnBrk="0" hangingPunct="1">
        <a:defRPr sz="2807"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4.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3.gif"/><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mtennekes/tmap" TargetMode="External"/><Relationship Id="rId2" Type="http://schemas.openxmlformats.org/officeDocument/2006/relationships/hyperlink" Target="https://geocompr.robinlovelace.net/" TargetMode="External"/><Relationship Id="rId1" Type="http://schemas.openxmlformats.org/officeDocument/2006/relationships/slideLayout" Target="../slideLayouts/slideLayout4.xml"/><Relationship Id="rId5" Type="http://schemas.openxmlformats.org/officeDocument/2006/relationships/hyperlink" Target="https://rspatial.org/" TargetMode="External"/><Relationship Id="rId4" Type="http://schemas.openxmlformats.org/officeDocument/2006/relationships/hyperlink" Target="https://www.jstatsoft.org/article/view/v084i06"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slideLayout" Target="../slideLayouts/slideLayout4.xml"/><Relationship Id="rId1" Type="http://schemas.openxmlformats.org/officeDocument/2006/relationships/vmlDrawing" Target="../drawings/vmlDrawing1.vml"/><Relationship Id="rId6" Type="http://schemas.openxmlformats.org/officeDocument/2006/relationships/image" Target="../media/image19.wmf"/><Relationship Id="rId5" Type="http://schemas.openxmlformats.org/officeDocument/2006/relationships/oleObject" Target="../embeddings/oleObject1.bin"/><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emf"/><Relationship Id="rId1" Type="http://schemas.openxmlformats.org/officeDocument/2006/relationships/slideLayout" Target="../slideLayouts/slideLayout4.xml"/><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2.emf"/><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2.emf"/><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4.xml"/><Relationship Id="rId4" Type="http://schemas.openxmlformats.org/officeDocument/2006/relationships/image" Target="../media/image30.png"/></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4.xml"/><Relationship Id="rId5" Type="http://schemas.openxmlformats.org/officeDocument/2006/relationships/image" Target="../media/image36.png"/><Relationship Id="rId4" Type="http://schemas.openxmlformats.org/officeDocument/2006/relationships/image" Target="../media/image35.png"/></Relationships>
</file>

<file path=ppt/slides/_rels/slide3.xml.rels><?xml version="1.0" encoding="UTF-8" standalone="yes"?>
<Relationships xmlns="http://schemas.openxmlformats.org/package/2006/relationships"><Relationship Id="rId3" Type="http://schemas.openxmlformats.org/officeDocument/2006/relationships/hyperlink" Target="http://snhrp.unipasby.ac.id/prosiding/index.php/snhrp/article/view/39/7" TargetMode="External"/><Relationship Id="rId2" Type="http://schemas.openxmlformats.org/officeDocument/2006/relationships/hyperlink" Target="https://journal.stats.id/index.php/ijsa/article/view/563" TargetMode="External"/><Relationship Id="rId1" Type="http://schemas.openxmlformats.org/officeDocument/2006/relationships/slideLayout" Target="../slideLayouts/slideLayout4.xml"/><Relationship Id="rId5" Type="http://schemas.openxmlformats.org/officeDocument/2006/relationships/hyperlink" Target="https://jurnal.unimus.ac.id/index.php/statistik/article/view/3193/3068" TargetMode="External"/><Relationship Id="rId4" Type="http://schemas.openxmlformats.org/officeDocument/2006/relationships/hyperlink" Target="http://karyailmiah.unipasby.ac.id/wp-content/uploads/2020/05/GEOGRAPHICALLY-WEIGHTED-POISSON-REGRESSION-GWPR.pdf"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4.xml"/><Relationship Id="rId4" Type="http://schemas.openxmlformats.org/officeDocument/2006/relationships/image" Target="../media/image45.png"/></Relationships>
</file>

<file path=ppt/slides/_rels/slide3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4.xml"/><Relationship Id="rId5" Type="http://schemas.openxmlformats.org/officeDocument/2006/relationships/image" Target="../media/image49.png"/><Relationship Id="rId4" Type="http://schemas.openxmlformats.org/officeDocument/2006/relationships/image" Target="../media/image48.png"/></Relationships>
</file>

<file path=ppt/slides/_rels/slide3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hyperlink" Target="https://rspatial.org/raster/analysis/index.html" TargetMode="External"/><Relationship Id="rId2" Type="http://schemas.openxmlformats.org/officeDocument/2006/relationships/hyperlink" Target="https://www.data-to-viz.com/" TargetMode="External"/><Relationship Id="rId1" Type="http://schemas.openxmlformats.org/officeDocument/2006/relationships/slideLayout" Target="../slideLayouts/slideLayout4.xml"/><Relationship Id="rId5" Type="http://schemas.openxmlformats.org/officeDocument/2006/relationships/image" Target="../media/image3.png"/><Relationship Id="rId4" Type="http://schemas.openxmlformats.org/officeDocument/2006/relationships/hyperlink" Target="https://rspatial.org/raster/rs/index.html"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rstudio.com/products/rstudio/download/#download" TargetMode="Externa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object 11">
            <a:extLst>
              <a:ext uri="{FF2B5EF4-FFF2-40B4-BE49-F238E27FC236}">
                <a16:creationId xmlns:a16="http://schemas.microsoft.com/office/drawing/2014/main" id="{E5F02A1B-D0BA-4E08-A968-E6D3FDC77648}"/>
              </a:ext>
            </a:extLst>
          </p:cNvPr>
          <p:cNvSpPr/>
          <p:nvPr/>
        </p:nvSpPr>
        <p:spPr>
          <a:xfrm>
            <a:off x="0" y="695782"/>
            <a:ext cx="3942556" cy="1704699"/>
          </a:xfrm>
          <a:custGeom>
            <a:avLst/>
            <a:gdLst/>
            <a:ahLst/>
            <a:cxnLst/>
            <a:rect l="l" t="t" r="r" b="b"/>
            <a:pathLst>
              <a:path w="2588895" h="437515">
                <a:moveTo>
                  <a:pt x="2369985" y="0"/>
                </a:moveTo>
                <a:lnTo>
                  <a:pt x="0" y="0"/>
                </a:lnTo>
                <a:lnTo>
                  <a:pt x="0" y="437153"/>
                </a:lnTo>
                <a:lnTo>
                  <a:pt x="2369985" y="437153"/>
                </a:lnTo>
                <a:lnTo>
                  <a:pt x="2420102" y="431380"/>
                </a:lnTo>
                <a:lnTo>
                  <a:pt x="2466109" y="414936"/>
                </a:lnTo>
                <a:lnTo>
                  <a:pt x="2506693" y="389134"/>
                </a:lnTo>
                <a:lnTo>
                  <a:pt x="2540543" y="355285"/>
                </a:lnTo>
                <a:lnTo>
                  <a:pt x="2566345" y="314701"/>
                </a:lnTo>
                <a:lnTo>
                  <a:pt x="2582789" y="268694"/>
                </a:lnTo>
                <a:lnTo>
                  <a:pt x="2588562" y="218577"/>
                </a:lnTo>
                <a:lnTo>
                  <a:pt x="2582789" y="168459"/>
                </a:lnTo>
                <a:lnTo>
                  <a:pt x="2566345" y="122452"/>
                </a:lnTo>
                <a:lnTo>
                  <a:pt x="2540543" y="81868"/>
                </a:lnTo>
                <a:lnTo>
                  <a:pt x="2506693" y="48018"/>
                </a:lnTo>
                <a:lnTo>
                  <a:pt x="2466109" y="22216"/>
                </a:lnTo>
                <a:lnTo>
                  <a:pt x="2420102" y="5772"/>
                </a:lnTo>
                <a:lnTo>
                  <a:pt x="2369985" y="0"/>
                </a:lnTo>
                <a:close/>
              </a:path>
            </a:pathLst>
          </a:custGeom>
          <a:solidFill>
            <a:schemeClr val="accent4">
              <a:lumMod val="75000"/>
              <a:alpha val="30000"/>
            </a:schemeClr>
          </a:solidFill>
        </p:spPr>
        <p:txBody>
          <a:bodyPr wrap="square" lIns="0" tIns="0" rIns="0" bIns="0" rtlCol="0"/>
          <a:lstStyle/>
          <a:p>
            <a:endParaRPr/>
          </a:p>
        </p:txBody>
      </p:sp>
      <p:sp>
        <p:nvSpPr>
          <p:cNvPr id="18" name="object 18"/>
          <p:cNvSpPr txBox="1"/>
          <p:nvPr/>
        </p:nvSpPr>
        <p:spPr>
          <a:xfrm>
            <a:off x="437355" y="3123838"/>
            <a:ext cx="17948859" cy="1336263"/>
          </a:xfrm>
          <a:prstGeom prst="rect">
            <a:avLst/>
          </a:prstGeom>
        </p:spPr>
        <p:txBody>
          <a:bodyPr vert="horz" wrap="square" lIns="0" tIns="12700" rIns="0" bIns="0" rtlCol="0">
            <a:spAutoFit/>
          </a:bodyPr>
          <a:lstStyle/>
          <a:p>
            <a:pPr algn="ctr"/>
            <a:r>
              <a:rPr lang="en-US" sz="5400" b="1" i="1" dirty="0">
                <a:solidFill>
                  <a:srgbClr val="404040"/>
                </a:solidFill>
                <a:effectLst/>
                <a:latin typeface="Roboto Slab"/>
              </a:rPr>
              <a:t>Spatial Data Science with R</a:t>
            </a:r>
          </a:p>
          <a:p>
            <a:pPr marL="1223010" marR="5080" indent="-1210945" algn="ctr">
              <a:lnSpc>
                <a:spcPct val="100000"/>
              </a:lnSpc>
            </a:pPr>
            <a:r>
              <a:rPr lang="en-US" sz="3200" b="1" spc="-5" dirty="0">
                <a:latin typeface="Source Sans Pro"/>
                <a:cs typeface="Source Sans Pro"/>
              </a:rPr>
              <a:t>GANGGA ANURAGA</a:t>
            </a:r>
            <a:endParaRPr lang="cs-CZ" sz="3200" b="1" dirty="0">
              <a:latin typeface="Source Sans Pro"/>
              <a:cs typeface="Source Sans Pro"/>
            </a:endParaRPr>
          </a:p>
        </p:txBody>
      </p:sp>
      <p:sp>
        <p:nvSpPr>
          <p:cNvPr id="19" name="object 19"/>
          <p:cNvSpPr/>
          <p:nvPr/>
        </p:nvSpPr>
        <p:spPr>
          <a:xfrm>
            <a:off x="437355" y="4765769"/>
            <a:ext cx="17948859" cy="580929"/>
          </a:xfrm>
          <a:custGeom>
            <a:avLst/>
            <a:gdLst/>
            <a:ahLst/>
            <a:cxnLst/>
            <a:rect l="l" t="t" r="r" b="b"/>
            <a:pathLst>
              <a:path w="4686300">
                <a:moveTo>
                  <a:pt x="0" y="0"/>
                </a:moveTo>
                <a:lnTo>
                  <a:pt x="4686300" y="0"/>
                </a:lnTo>
              </a:path>
            </a:pathLst>
          </a:custGeom>
          <a:ln w="8466">
            <a:solidFill>
              <a:srgbClr val="002E8E"/>
            </a:solidFill>
          </a:ln>
        </p:spPr>
        <p:txBody>
          <a:bodyPr wrap="square" lIns="0" tIns="0" rIns="0" bIns="0" rtlCol="0"/>
          <a:lstStyle/>
          <a:p>
            <a:pPr algn="ctr"/>
            <a:endParaRPr/>
          </a:p>
        </p:txBody>
      </p:sp>
      <p:sp>
        <p:nvSpPr>
          <p:cNvPr id="20" name="object 20"/>
          <p:cNvSpPr txBox="1"/>
          <p:nvPr/>
        </p:nvSpPr>
        <p:spPr>
          <a:xfrm>
            <a:off x="339065" y="4813300"/>
            <a:ext cx="18047149" cy="1256754"/>
          </a:xfrm>
          <a:prstGeom prst="rect">
            <a:avLst/>
          </a:prstGeom>
        </p:spPr>
        <p:txBody>
          <a:bodyPr vert="horz" wrap="square" lIns="0" tIns="12700" rIns="0" bIns="0" rtlCol="0">
            <a:spAutoFit/>
          </a:bodyPr>
          <a:lstStyle/>
          <a:p>
            <a:pPr marL="12700" algn="ctr">
              <a:lnSpc>
                <a:spcPct val="100000"/>
              </a:lnSpc>
              <a:spcBef>
                <a:spcPts val="100"/>
              </a:spcBef>
            </a:pPr>
            <a:r>
              <a:rPr lang="en-US" sz="4000" b="1" spc="-5" dirty="0">
                <a:latin typeface="Source Sans Pro Light"/>
                <a:cs typeface="Source Sans Pro Light"/>
              </a:rPr>
              <a:t>PROGRAM STUDI STATISTIKA – FAKULTAS SAINS TEKNOLOGI</a:t>
            </a:r>
          </a:p>
          <a:p>
            <a:pPr marL="12700" algn="ctr">
              <a:lnSpc>
                <a:spcPct val="100000"/>
              </a:lnSpc>
              <a:spcBef>
                <a:spcPts val="100"/>
              </a:spcBef>
            </a:pPr>
            <a:r>
              <a:rPr lang="en-US" sz="4000" b="1" spc="-5" dirty="0">
                <a:latin typeface="Source Sans Pro Light"/>
                <a:cs typeface="Source Sans Pro Light"/>
              </a:rPr>
              <a:t>UNIVERSITAS ADI BUANA SURABAYA</a:t>
            </a:r>
            <a:endParaRPr lang="cs-CZ" sz="4000" b="1" dirty="0">
              <a:latin typeface="Source Sans Pro Light"/>
              <a:cs typeface="Source Sans Pro Light"/>
            </a:endParaRPr>
          </a:p>
        </p:txBody>
      </p:sp>
      <p:pic>
        <p:nvPicPr>
          <p:cNvPr id="16" name="Picture 15">
            <a:extLst>
              <a:ext uri="{FF2B5EF4-FFF2-40B4-BE49-F238E27FC236}">
                <a16:creationId xmlns:a16="http://schemas.microsoft.com/office/drawing/2014/main" id="{634A2B9C-6DC6-4B0F-85E9-E3129D263C4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56556" y="774700"/>
            <a:ext cx="2016804" cy="1580355"/>
          </a:xfrm>
          <a:prstGeom prst="rect">
            <a:avLst/>
          </a:prstGeom>
        </p:spPr>
      </p:pic>
      <p:pic>
        <p:nvPicPr>
          <p:cNvPr id="26" name="Picture 25">
            <a:extLst>
              <a:ext uri="{FF2B5EF4-FFF2-40B4-BE49-F238E27FC236}">
                <a16:creationId xmlns:a16="http://schemas.microsoft.com/office/drawing/2014/main" id="{15BD3DD8-B41F-493C-9131-E8FD922E806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2556" y="760657"/>
            <a:ext cx="1533532" cy="1614244"/>
          </a:xfrm>
          <a:prstGeom prst="rect">
            <a:avLst/>
          </a:prstGeom>
        </p:spPr>
      </p:pic>
      <p:grpSp>
        <p:nvGrpSpPr>
          <p:cNvPr id="14" name="Group 13">
            <a:extLst>
              <a:ext uri="{FF2B5EF4-FFF2-40B4-BE49-F238E27FC236}">
                <a16:creationId xmlns:a16="http://schemas.microsoft.com/office/drawing/2014/main" id="{266E736E-C15D-4200-B5FC-D8EF083B3A77}"/>
              </a:ext>
            </a:extLst>
          </p:cNvPr>
          <p:cNvGrpSpPr/>
          <p:nvPr/>
        </p:nvGrpSpPr>
        <p:grpSpPr>
          <a:xfrm>
            <a:off x="0" y="9766299"/>
            <a:ext cx="19010313" cy="914401"/>
            <a:chOff x="0" y="9766299"/>
            <a:chExt cx="19010313" cy="914401"/>
          </a:xfrm>
        </p:grpSpPr>
        <p:grpSp>
          <p:nvGrpSpPr>
            <p:cNvPr id="15" name="Group 14">
              <a:extLst>
                <a:ext uri="{FF2B5EF4-FFF2-40B4-BE49-F238E27FC236}">
                  <a16:creationId xmlns:a16="http://schemas.microsoft.com/office/drawing/2014/main" id="{BECEBDBE-E3CE-4DF1-8349-A55CA6DAD88C}"/>
                </a:ext>
              </a:extLst>
            </p:cNvPr>
            <p:cNvGrpSpPr/>
            <p:nvPr/>
          </p:nvGrpSpPr>
          <p:grpSpPr>
            <a:xfrm>
              <a:off x="0" y="9766299"/>
              <a:ext cx="19010313" cy="914401"/>
              <a:chOff x="5237956" y="2222500"/>
              <a:chExt cx="16699085" cy="1302327"/>
            </a:xfrm>
          </p:grpSpPr>
          <p:sp>
            <p:nvSpPr>
              <p:cNvPr id="21" name="object 3">
                <a:extLst>
                  <a:ext uri="{FF2B5EF4-FFF2-40B4-BE49-F238E27FC236}">
                    <a16:creationId xmlns:a16="http://schemas.microsoft.com/office/drawing/2014/main" id="{E3CFFB86-9D7A-471E-9EAC-D51D6EA67300}"/>
                  </a:ext>
                </a:extLst>
              </p:cNvPr>
              <p:cNvSpPr/>
              <p:nvPr/>
            </p:nvSpPr>
            <p:spPr>
              <a:xfrm>
                <a:off x="16363156" y="2222500"/>
                <a:ext cx="5573885" cy="1302327"/>
              </a:xfrm>
              <a:custGeom>
                <a:avLst/>
                <a:gdLst/>
                <a:ahLst/>
                <a:cxnLst/>
                <a:rect l="l" t="t" r="r" b="b"/>
                <a:pathLst>
                  <a:path w="1883409" h="440055">
                    <a:moveTo>
                      <a:pt x="0" y="0"/>
                    </a:moveTo>
                    <a:lnTo>
                      <a:pt x="0" y="439737"/>
                    </a:lnTo>
                    <a:lnTo>
                      <a:pt x="1883155" y="439737"/>
                    </a:lnTo>
                    <a:lnTo>
                      <a:pt x="1883155" y="0"/>
                    </a:lnTo>
                    <a:lnTo>
                      <a:pt x="0" y="0"/>
                    </a:lnTo>
                    <a:close/>
                  </a:path>
                </a:pathLst>
              </a:custGeom>
              <a:solidFill>
                <a:srgbClr val="FF8200"/>
              </a:solidFill>
            </p:spPr>
            <p:txBody>
              <a:bodyPr wrap="square" lIns="0" tIns="0" rIns="0" bIns="0" rtlCol="0"/>
              <a:lstStyle/>
              <a:p>
                <a:r>
                  <a:rPr lang="en-US" sz="2800" b="1" dirty="0"/>
                  <a:t> www.unipasby.ac.id</a:t>
                </a:r>
              </a:p>
              <a:p>
                <a:r>
                  <a:rPr lang="en-US" sz="2800" b="1" dirty="0"/>
                  <a:t> www.statistika.unipasby.ac.id</a:t>
                </a:r>
                <a:endParaRPr sz="2800" b="1" dirty="0"/>
              </a:p>
            </p:txBody>
          </p:sp>
          <p:sp>
            <p:nvSpPr>
              <p:cNvPr id="23" name="object 2">
                <a:extLst>
                  <a:ext uri="{FF2B5EF4-FFF2-40B4-BE49-F238E27FC236}">
                    <a16:creationId xmlns:a16="http://schemas.microsoft.com/office/drawing/2014/main" id="{F924CE37-84BC-42BE-B48E-E9FEE361E827}"/>
                  </a:ext>
                </a:extLst>
              </p:cNvPr>
              <p:cNvSpPr/>
              <p:nvPr/>
            </p:nvSpPr>
            <p:spPr>
              <a:xfrm>
                <a:off x="5237956" y="2222500"/>
                <a:ext cx="11125200" cy="1302327"/>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FFBF00"/>
              </a:solidFill>
            </p:spPr>
            <p:txBody>
              <a:bodyPr wrap="square" lIns="0" tIns="0" rIns="0" bIns="0" rtlCol="0"/>
              <a:lstStyle/>
              <a:p>
                <a:pPr>
                  <a:spcAft>
                    <a:spcPts val="600"/>
                  </a:spcAft>
                </a:pPr>
                <a:r>
                  <a:rPr lang="en-US" sz="2800" b="1" dirty="0"/>
                  <a:t> LABORATORIUM DATA SCIENCE – PROGRAM STUDI STATISTIKA </a:t>
                </a:r>
              </a:p>
              <a:p>
                <a:pPr>
                  <a:spcAft>
                    <a:spcPts val="600"/>
                  </a:spcAft>
                </a:pPr>
                <a:r>
                  <a:rPr lang="en-US" sz="2800" b="1" dirty="0"/>
                  <a:t> UNIVERSITAS ADI BUANA SURABAYA</a:t>
                </a:r>
              </a:p>
            </p:txBody>
          </p:sp>
        </p:grpSp>
        <p:sp>
          <p:nvSpPr>
            <p:cNvPr id="17" name="Rectangle 16">
              <a:extLst>
                <a:ext uri="{FF2B5EF4-FFF2-40B4-BE49-F238E27FC236}">
                  <a16:creationId xmlns:a16="http://schemas.microsoft.com/office/drawing/2014/main" id="{CDD1942B-72A9-41E9-9F6E-A0023EC3BDD9}"/>
                </a:ext>
              </a:extLst>
            </p:cNvPr>
            <p:cNvSpPr/>
            <p:nvPr/>
          </p:nvSpPr>
          <p:spPr>
            <a:xfrm>
              <a:off x="17963356" y="9766299"/>
              <a:ext cx="1046957" cy="914401"/>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3200" b="1" dirty="0"/>
                <a:t>1</a:t>
              </a: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object 2">
            <a:extLst>
              <a:ext uri="{FF2B5EF4-FFF2-40B4-BE49-F238E27FC236}">
                <a16:creationId xmlns:a16="http://schemas.microsoft.com/office/drawing/2014/main" id="{BDEAF6CC-8A52-4857-8B04-619F92B05F6D}"/>
              </a:ext>
            </a:extLst>
          </p:cNvPr>
          <p:cNvSpPr/>
          <p:nvPr/>
        </p:nvSpPr>
        <p:spPr>
          <a:xfrm>
            <a:off x="1" y="556300"/>
            <a:ext cx="5542756" cy="828000"/>
          </a:xfrm>
          <a:custGeom>
            <a:avLst/>
            <a:gdLst/>
            <a:ahLst/>
            <a:cxnLst/>
            <a:rect l="l" t="t" r="r" b="b"/>
            <a:pathLst>
              <a:path w="2389505" h="437514">
                <a:moveTo>
                  <a:pt x="2170722" y="0"/>
                </a:moveTo>
                <a:lnTo>
                  <a:pt x="0" y="0"/>
                </a:lnTo>
                <a:lnTo>
                  <a:pt x="0" y="437153"/>
                </a:lnTo>
                <a:lnTo>
                  <a:pt x="2170722" y="437153"/>
                </a:lnTo>
                <a:lnTo>
                  <a:pt x="2220839" y="431380"/>
                </a:lnTo>
                <a:lnTo>
                  <a:pt x="2266846" y="414936"/>
                </a:lnTo>
                <a:lnTo>
                  <a:pt x="2307430" y="389134"/>
                </a:lnTo>
                <a:lnTo>
                  <a:pt x="2341280" y="355285"/>
                </a:lnTo>
                <a:lnTo>
                  <a:pt x="2367082" y="314701"/>
                </a:lnTo>
                <a:lnTo>
                  <a:pt x="2383526" y="268694"/>
                </a:lnTo>
                <a:lnTo>
                  <a:pt x="2389299" y="218577"/>
                </a:lnTo>
                <a:lnTo>
                  <a:pt x="2383526" y="168459"/>
                </a:lnTo>
                <a:lnTo>
                  <a:pt x="2367082" y="122452"/>
                </a:lnTo>
                <a:lnTo>
                  <a:pt x="2341280" y="81868"/>
                </a:lnTo>
                <a:lnTo>
                  <a:pt x="2307430" y="48018"/>
                </a:lnTo>
                <a:lnTo>
                  <a:pt x="2266846" y="22216"/>
                </a:lnTo>
                <a:lnTo>
                  <a:pt x="2220839" y="5772"/>
                </a:lnTo>
                <a:lnTo>
                  <a:pt x="2170722" y="0"/>
                </a:lnTo>
                <a:close/>
              </a:path>
            </a:pathLst>
          </a:custGeom>
          <a:solidFill>
            <a:srgbClr val="00A0F0"/>
          </a:solidFill>
        </p:spPr>
        <p:txBody>
          <a:bodyPr wrap="square" lIns="0" tIns="0" rIns="0" bIns="0" rtlCol="0"/>
          <a:lstStyle/>
          <a:p>
            <a:endParaRPr/>
          </a:p>
        </p:txBody>
      </p:sp>
      <p:sp>
        <p:nvSpPr>
          <p:cNvPr id="2" name="object 2"/>
          <p:cNvSpPr/>
          <p:nvPr/>
        </p:nvSpPr>
        <p:spPr>
          <a:xfrm>
            <a:off x="4528271" y="556299"/>
            <a:ext cx="2309885" cy="828000"/>
          </a:xfrm>
          <a:custGeom>
            <a:avLst/>
            <a:gdLst/>
            <a:ahLst/>
            <a:cxnLst/>
            <a:rect l="l" t="t" r="r" b="b"/>
            <a:pathLst>
              <a:path w="2389505" h="437514">
                <a:moveTo>
                  <a:pt x="2170722" y="0"/>
                </a:moveTo>
                <a:lnTo>
                  <a:pt x="0" y="0"/>
                </a:lnTo>
                <a:lnTo>
                  <a:pt x="0" y="437153"/>
                </a:lnTo>
                <a:lnTo>
                  <a:pt x="2170722" y="437153"/>
                </a:lnTo>
                <a:lnTo>
                  <a:pt x="2220839" y="431380"/>
                </a:lnTo>
                <a:lnTo>
                  <a:pt x="2266846" y="414936"/>
                </a:lnTo>
                <a:lnTo>
                  <a:pt x="2307430" y="389134"/>
                </a:lnTo>
                <a:lnTo>
                  <a:pt x="2341280" y="355285"/>
                </a:lnTo>
                <a:lnTo>
                  <a:pt x="2367082" y="314701"/>
                </a:lnTo>
                <a:lnTo>
                  <a:pt x="2383526" y="268694"/>
                </a:lnTo>
                <a:lnTo>
                  <a:pt x="2389299" y="218577"/>
                </a:lnTo>
                <a:lnTo>
                  <a:pt x="2383526" y="168459"/>
                </a:lnTo>
                <a:lnTo>
                  <a:pt x="2367082" y="122452"/>
                </a:lnTo>
                <a:lnTo>
                  <a:pt x="2341280" y="81868"/>
                </a:lnTo>
                <a:lnTo>
                  <a:pt x="2307430" y="48018"/>
                </a:lnTo>
                <a:lnTo>
                  <a:pt x="2266846" y="22216"/>
                </a:lnTo>
                <a:lnTo>
                  <a:pt x="2220839" y="5772"/>
                </a:lnTo>
                <a:lnTo>
                  <a:pt x="2170722" y="0"/>
                </a:lnTo>
                <a:close/>
              </a:path>
            </a:pathLst>
          </a:custGeom>
          <a:solidFill>
            <a:srgbClr val="00A0F0"/>
          </a:solidFill>
        </p:spPr>
        <p:txBody>
          <a:bodyPr wrap="square" lIns="0" tIns="0" rIns="0" bIns="0" rtlCol="0"/>
          <a:lstStyle/>
          <a:p>
            <a:endParaRPr/>
          </a:p>
        </p:txBody>
      </p:sp>
      <p:sp>
        <p:nvSpPr>
          <p:cNvPr id="4" name="object 4"/>
          <p:cNvSpPr txBox="1"/>
          <p:nvPr/>
        </p:nvSpPr>
        <p:spPr>
          <a:xfrm>
            <a:off x="0" y="618168"/>
            <a:ext cx="10267156" cy="689932"/>
          </a:xfrm>
          <a:prstGeom prst="rect">
            <a:avLst/>
          </a:prstGeom>
        </p:spPr>
        <p:txBody>
          <a:bodyPr vert="horz" wrap="square" lIns="0" tIns="12700" rIns="0" bIns="0" rtlCol="0">
            <a:spAutoFit/>
          </a:bodyPr>
          <a:lstStyle/>
          <a:p>
            <a:pPr marL="12700">
              <a:lnSpc>
                <a:spcPct val="100000"/>
              </a:lnSpc>
              <a:spcBef>
                <a:spcPts val="100"/>
              </a:spcBef>
            </a:pPr>
            <a:r>
              <a:rPr lang="en-US" sz="4400" b="1" dirty="0">
                <a:solidFill>
                  <a:srgbClr val="FFFFFF"/>
                </a:solidFill>
                <a:cs typeface="Source Sans Pro Light"/>
              </a:rPr>
              <a:t> VISUALISASI DATA SPASIAL</a:t>
            </a:r>
            <a:endParaRPr lang="en-US" sz="4400" b="1" dirty="0">
              <a:cs typeface="Source Sans Pro Light"/>
            </a:endParaRPr>
          </a:p>
        </p:txBody>
      </p:sp>
      <p:sp>
        <p:nvSpPr>
          <p:cNvPr id="18" name="Rectangle 17">
            <a:extLst>
              <a:ext uri="{FF2B5EF4-FFF2-40B4-BE49-F238E27FC236}">
                <a16:creationId xmlns:a16="http://schemas.microsoft.com/office/drawing/2014/main" id="{3C1060C9-446F-41D8-8C1F-17E33F3A523D}"/>
              </a:ext>
            </a:extLst>
          </p:cNvPr>
          <p:cNvSpPr/>
          <p:nvPr/>
        </p:nvSpPr>
        <p:spPr>
          <a:xfrm>
            <a:off x="9711341" y="8738722"/>
            <a:ext cx="2954270" cy="369332"/>
          </a:xfrm>
          <a:prstGeom prst="rect">
            <a:avLst/>
          </a:prstGeom>
        </p:spPr>
        <p:txBody>
          <a:bodyPr wrap="none">
            <a:spAutoFit/>
          </a:bodyPr>
          <a:lstStyle/>
          <a:p>
            <a:r>
              <a:rPr lang="en-US">
                <a:solidFill>
                  <a:schemeClr val="bg1"/>
                </a:solidFill>
              </a:rPr>
              <a:t>Click on the model to interact</a:t>
            </a:r>
            <a:endParaRPr lang="cs-CZ">
              <a:solidFill>
                <a:schemeClr val="bg1"/>
              </a:solidFill>
            </a:endParaRPr>
          </a:p>
        </p:txBody>
      </p:sp>
      <p:grpSp>
        <p:nvGrpSpPr>
          <p:cNvPr id="12" name="Group 11">
            <a:extLst>
              <a:ext uri="{FF2B5EF4-FFF2-40B4-BE49-F238E27FC236}">
                <a16:creationId xmlns:a16="http://schemas.microsoft.com/office/drawing/2014/main" id="{13BC928E-41F2-4CA1-B99B-331CEAB61F77}"/>
              </a:ext>
            </a:extLst>
          </p:cNvPr>
          <p:cNvGrpSpPr/>
          <p:nvPr/>
        </p:nvGrpSpPr>
        <p:grpSpPr>
          <a:xfrm>
            <a:off x="0" y="9766299"/>
            <a:ext cx="19010313" cy="914401"/>
            <a:chOff x="12664977" y="9766299"/>
            <a:chExt cx="6345336" cy="914401"/>
          </a:xfrm>
        </p:grpSpPr>
        <p:sp>
          <p:nvSpPr>
            <p:cNvPr id="14" name="object 3">
              <a:extLst>
                <a:ext uri="{FF2B5EF4-FFF2-40B4-BE49-F238E27FC236}">
                  <a16:creationId xmlns:a16="http://schemas.microsoft.com/office/drawing/2014/main" id="{15D7449C-0A90-4384-97D2-D94963DB071B}"/>
                </a:ext>
              </a:extLst>
            </p:cNvPr>
            <p:cNvSpPr/>
            <p:nvPr/>
          </p:nvSpPr>
          <p:spPr>
            <a:xfrm>
              <a:off x="12664977" y="9766299"/>
              <a:ext cx="6345336" cy="914401"/>
            </a:xfrm>
            <a:custGeom>
              <a:avLst/>
              <a:gdLst/>
              <a:ahLst/>
              <a:cxnLst/>
              <a:rect l="l" t="t" r="r" b="b"/>
              <a:pathLst>
                <a:path w="1883409" h="440055">
                  <a:moveTo>
                    <a:pt x="0" y="0"/>
                  </a:moveTo>
                  <a:lnTo>
                    <a:pt x="0" y="439737"/>
                  </a:lnTo>
                  <a:lnTo>
                    <a:pt x="1883155" y="439737"/>
                  </a:lnTo>
                  <a:lnTo>
                    <a:pt x="1883155" y="0"/>
                  </a:lnTo>
                  <a:lnTo>
                    <a:pt x="0" y="0"/>
                  </a:lnTo>
                  <a:close/>
                </a:path>
              </a:pathLst>
            </a:custGeom>
            <a:solidFill>
              <a:srgbClr val="FF8200"/>
            </a:solidFill>
          </p:spPr>
          <p:txBody>
            <a:bodyPr wrap="square" lIns="0" tIns="0" rIns="0" bIns="0" rtlCol="0"/>
            <a:lstStyle/>
            <a:p>
              <a:pPr>
                <a:spcAft>
                  <a:spcPts val="600"/>
                </a:spcAft>
              </a:pPr>
              <a:r>
                <a:rPr lang="en-US" sz="2800" b="1" dirty="0"/>
                <a:t> LABORATORIUM DATA SCIENCE – PROGRAM STUDI STATISTIKA </a:t>
              </a:r>
            </a:p>
            <a:p>
              <a:pPr>
                <a:spcAft>
                  <a:spcPts val="600"/>
                </a:spcAft>
              </a:pPr>
              <a:r>
                <a:rPr lang="en-US" sz="2800" b="1" dirty="0"/>
                <a:t> UNIVERSITAS ADI BUANA SURABAYA</a:t>
              </a:r>
            </a:p>
          </p:txBody>
        </p:sp>
        <p:sp>
          <p:nvSpPr>
            <p:cNvPr id="11" name="Rectangle 10">
              <a:extLst>
                <a:ext uri="{FF2B5EF4-FFF2-40B4-BE49-F238E27FC236}">
                  <a16:creationId xmlns:a16="http://schemas.microsoft.com/office/drawing/2014/main" id="{32DAA3B1-1874-495F-B4F1-34C909C4F5A9}"/>
                </a:ext>
              </a:extLst>
            </p:cNvPr>
            <p:cNvSpPr/>
            <p:nvPr/>
          </p:nvSpPr>
          <p:spPr>
            <a:xfrm>
              <a:off x="18660856" y="9766299"/>
              <a:ext cx="349457" cy="914401"/>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3200" b="1" dirty="0"/>
                <a:t>10</a:t>
              </a:r>
            </a:p>
          </p:txBody>
        </p:sp>
      </p:grpSp>
      <p:sp>
        <p:nvSpPr>
          <p:cNvPr id="6" name="Content Placeholder 5">
            <a:extLst>
              <a:ext uri="{FF2B5EF4-FFF2-40B4-BE49-F238E27FC236}">
                <a16:creationId xmlns:a16="http://schemas.microsoft.com/office/drawing/2014/main" id="{E0880DDE-C1EA-4B09-858D-D8A7AEBE5FF9}"/>
              </a:ext>
            </a:extLst>
          </p:cNvPr>
          <p:cNvSpPr>
            <a:spLocks noGrp="1"/>
          </p:cNvSpPr>
          <p:nvPr>
            <p:ph sz="half" idx="1"/>
          </p:nvPr>
        </p:nvSpPr>
        <p:spPr/>
        <p:txBody>
          <a:bodyPr/>
          <a:lstStyle/>
          <a:p>
            <a:endParaRPr lang="en-US"/>
          </a:p>
        </p:txBody>
      </p:sp>
      <p:pic>
        <p:nvPicPr>
          <p:cNvPr id="8" name="Picture 7">
            <a:extLst>
              <a:ext uri="{FF2B5EF4-FFF2-40B4-BE49-F238E27FC236}">
                <a16:creationId xmlns:a16="http://schemas.microsoft.com/office/drawing/2014/main" id="{5033EB4C-99E0-42A4-92E9-C0BE2D2CC567}"/>
              </a:ext>
            </a:extLst>
          </p:cNvPr>
          <p:cNvPicPr>
            <a:picLocks noChangeAspect="1"/>
          </p:cNvPicPr>
          <p:nvPr/>
        </p:nvPicPr>
        <p:blipFill>
          <a:blip r:embed="rId2"/>
          <a:stretch>
            <a:fillRect/>
          </a:stretch>
        </p:blipFill>
        <p:spPr>
          <a:xfrm>
            <a:off x="361156" y="1684194"/>
            <a:ext cx="8079383" cy="1376505"/>
          </a:xfrm>
          <a:prstGeom prst="rect">
            <a:avLst/>
          </a:prstGeom>
        </p:spPr>
      </p:pic>
      <p:pic>
        <p:nvPicPr>
          <p:cNvPr id="16" name="Picture 15">
            <a:extLst>
              <a:ext uri="{FF2B5EF4-FFF2-40B4-BE49-F238E27FC236}">
                <a16:creationId xmlns:a16="http://schemas.microsoft.com/office/drawing/2014/main" id="{B7C3590D-A5DA-4287-B838-9E5BA3D481E1}"/>
              </a:ext>
            </a:extLst>
          </p:cNvPr>
          <p:cNvPicPr>
            <a:picLocks noChangeAspect="1"/>
          </p:cNvPicPr>
          <p:nvPr/>
        </p:nvPicPr>
        <p:blipFill>
          <a:blip r:embed="rId3"/>
          <a:stretch>
            <a:fillRect/>
          </a:stretch>
        </p:blipFill>
        <p:spPr>
          <a:xfrm>
            <a:off x="361156" y="3382937"/>
            <a:ext cx="8079383" cy="1506563"/>
          </a:xfrm>
          <a:prstGeom prst="rect">
            <a:avLst/>
          </a:prstGeom>
        </p:spPr>
      </p:pic>
      <p:pic>
        <p:nvPicPr>
          <p:cNvPr id="20" name="Picture 19">
            <a:extLst>
              <a:ext uri="{FF2B5EF4-FFF2-40B4-BE49-F238E27FC236}">
                <a16:creationId xmlns:a16="http://schemas.microsoft.com/office/drawing/2014/main" id="{1EA16A3F-4E73-4BDF-BA6B-A9C366997206}"/>
              </a:ext>
            </a:extLst>
          </p:cNvPr>
          <p:cNvPicPr>
            <a:picLocks noChangeAspect="1"/>
          </p:cNvPicPr>
          <p:nvPr/>
        </p:nvPicPr>
        <p:blipFill>
          <a:blip r:embed="rId4"/>
          <a:stretch>
            <a:fillRect/>
          </a:stretch>
        </p:blipFill>
        <p:spPr>
          <a:xfrm>
            <a:off x="9386342" y="2055228"/>
            <a:ext cx="5224214" cy="7426961"/>
          </a:xfrm>
          <a:prstGeom prst="rect">
            <a:avLst/>
          </a:prstGeom>
        </p:spPr>
      </p:pic>
    </p:spTree>
    <p:extLst>
      <p:ext uri="{BB962C8B-B14F-4D97-AF65-F5344CB8AC3E}">
        <p14:creationId xmlns:p14="http://schemas.microsoft.com/office/powerpoint/2010/main" val="9808118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object 2">
            <a:extLst>
              <a:ext uri="{FF2B5EF4-FFF2-40B4-BE49-F238E27FC236}">
                <a16:creationId xmlns:a16="http://schemas.microsoft.com/office/drawing/2014/main" id="{BDEAF6CC-8A52-4857-8B04-619F92B05F6D}"/>
              </a:ext>
            </a:extLst>
          </p:cNvPr>
          <p:cNvSpPr/>
          <p:nvPr/>
        </p:nvSpPr>
        <p:spPr>
          <a:xfrm>
            <a:off x="1" y="556300"/>
            <a:ext cx="5542756" cy="828000"/>
          </a:xfrm>
          <a:custGeom>
            <a:avLst/>
            <a:gdLst/>
            <a:ahLst/>
            <a:cxnLst/>
            <a:rect l="l" t="t" r="r" b="b"/>
            <a:pathLst>
              <a:path w="2389505" h="437514">
                <a:moveTo>
                  <a:pt x="2170722" y="0"/>
                </a:moveTo>
                <a:lnTo>
                  <a:pt x="0" y="0"/>
                </a:lnTo>
                <a:lnTo>
                  <a:pt x="0" y="437153"/>
                </a:lnTo>
                <a:lnTo>
                  <a:pt x="2170722" y="437153"/>
                </a:lnTo>
                <a:lnTo>
                  <a:pt x="2220839" y="431380"/>
                </a:lnTo>
                <a:lnTo>
                  <a:pt x="2266846" y="414936"/>
                </a:lnTo>
                <a:lnTo>
                  <a:pt x="2307430" y="389134"/>
                </a:lnTo>
                <a:lnTo>
                  <a:pt x="2341280" y="355285"/>
                </a:lnTo>
                <a:lnTo>
                  <a:pt x="2367082" y="314701"/>
                </a:lnTo>
                <a:lnTo>
                  <a:pt x="2383526" y="268694"/>
                </a:lnTo>
                <a:lnTo>
                  <a:pt x="2389299" y="218577"/>
                </a:lnTo>
                <a:lnTo>
                  <a:pt x="2383526" y="168459"/>
                </a:lnTo>
                <a:lnTo>
                  <a:pt x="2367082" y="122452"/>
                </a:lnTo>
                <a:lnTo>
                  <a:pt x="2341280" y="81868"/>
                </a:lnTo>
                <a:lnTo>
                  <a:pt x="2307430" y="48018"/>
                </a:lnTo>
                <a:lnTo>
                  <a:pt x="2266846" y="22216"/>
                </a:lnTo>
                <a:lnTo>
                  <a:pt x="2220839" y="5772"/>
                </a:lnTo>
                <a:lnTo>
                  <a:pt x="2170722" y="0"/>
                </a:lnTo>
                <a:close/>
              </a:path>
            </a:pathLst>
          </a:custGeom>
          <a:solidFill>
            <a:srgbClr val="00A0F0"/>
          </a:solidFill>
        </p:spPr>
        <p:txBody>
          <a:bodyPr wrap="square" lIns="0" tIns="0" rIns="0" bIns="0" rtlCol="0"/>
          <a:lstStyle/>
          <a:p>
            <a:endParaRPr/>
          </a:p>
        </p:txBody>
      </p:sp>
      <p:sp>
        <p:nvSpPr>
          <p:cNvPr id="2" name="object 2"/>
          <p:cNvSpPr/>
          <p:nvPr/>
        </p:nvSpPr>
        <p:spPr>
          <a:xfrm>
            <a:off x="4528271" y="556299"/>
            <a:ext cx="2233685" cy="828000"/>
          </a:xfrm>
          <a:custGeom>
            <a:avLst/>
            <a:gdLst/>
            <a:ahLst/>
            <a:cxnLst/>
            <a:rect l="l" t="t" r="r" b="b"/>
            <a:pathLst>
              <a:path w="2389505" h="437514">
                <a:moveTo>
                  <a:pt x="2170722" y="0"/>
                </a:moveTo>
                <a:lnTo>
                  <a:pt x="0" y="0"/>
                </a:lnTo>
                <a:lnTo>
                  <a:pt x="0" y="437153"/>
                </a:lnTo>
                <a:lnTo>
                  <a:pt x="2170722" y="437153"/>
                </a:lnTo>
                <a:lnTo>
                  <a:pt x="2220839" y="431380"/>
                </a:lnTo>
                <a:lnTo>
                  <a:pt x="2266846" y="414936"/>
                </a:lnTo>
                <a:lnTo>
                  <a:pt x="2307430" y="389134"/>
                </a:lnTo>
                <a:lnTo>
                  <a:pt x="2341280" y="355285"/>
                </a:lnTo>
                <a:lnTo>
                  <a:pt x="2367082" y="314701"/>
                </a:lnTo>
                <a:lnTo>
                  <a:pt x="2383526" y="268694"/>
                </a:lnTo>
                <a:lnTo>
                  <a:pt x="2389299" y="218577"/>
                </a:lnTo>
                <a:lnTo>
                  <a:pt x="2383526" y="168459"/>
                </a:lnTo>
                <a:lnTo>
                  <a:pt x="2367082" y="122452"/>
                </a:lnTo>
                <a:lnTo>
                  <a:pt x="2341280" y="81868"/>
                </a:lnTo>
                <a:lnTo>
                  <a:pt x="2307430" y="48018"/>
                </a:lnTo>
                <a:lnTo>
                  <a:pt x="2266846" y="22216"/>
                </a:lnTo>
                <a:lnTo>
                  <a:pt x="2220839" y="5772"/>
                </a:lnTo>
                <a:lnTo>
                  <a:pt x="2170722" y="0"/>
                </a:lnTo>
                <a:close/>
              </a:path>
            </a:pathLst>
          </a:custGeom>
          <a:solidFill>
            <a:srgbClr val="00A0F0"/>
          </a:solidFill>
        </p:spPr>
        <p:txBody>
          <a:bodyPr wrap="square" lIns="0" tIns="0" rIns="0" bIns="0" rtlCol="0"/>
          <a:lstStyle/>
          <a:p>
            <a:endParaRPr/>
          </a:p>
        </p:txBody>
      </p:sp>
      <p:sp>
        <p:nvSpPr>
          <p:cNvPr id="4" name="object 4"/>
          <p:cNvSpPr txBox="1"/>
          <p:nvPr/>
        </p:nvSpPr>
        <p:spPr>
          <a:xfrm>
            <a:off x="0" y="546100"/>
            <a:ext cx="10267156" cy="689932"/>
          </a:xfrm>
          <a:prstGeom prst="rect">
            <a:avLst/>
          </a:prstGeom>
        </p:spPr>
        <p:txBody>
          <a:bodyPr vert="horz" wrap="square" lIns="0" tIns="12700" rIns="0" bIns="0" rtlCol="0">
            <a:spAutoFit/>
          </a:bodyPr>
          <a:lstStyle/>
          <a:p>
            <a:pPr marL="12700">
              <a:lnSpc>
                <a:spcPct val="100000"/>
              </a:lnSpc>
              <a:spcBef>
                <a:spcPts val="100"/>
              </a:spcBef>
            </a:pPr>
            <a:r>
              <a:rPr lang="en-US" sz="4400" b="1" dirty="0">
                <a:solidFill>
                  <a:srgbClr val="FFFFFF"/>
                </a:solidFill>
                <a:cs typeface="Source Sans Pro Light"/>
              </a:rPr>
              <a:t> VISUALISASI DATA SPASIAL</a:t>
            </a:r>
            <a:endParaRPr lang="en-US" sz="4400" b="1" dirty="0">
              <a:cs typeface="Source Sans Pro Light"/>
            </a:endParaRPr>
          </a:p>
        </p:txBody>
      </p:sp>
      <p:sp>
        <p:nvSpPr>
          <p:cNvPr id="18" name="Rectangle 17">
            <a:extLst>
              <a:ext uri="{FF2B5EF4-FFF2-40B4-BE49-F238E27FC236}">
                <a16:creationId xmlns:a16="http://schemas.microsoft.com/office/drawing/2014/main" id="{3C1060C9-446F-41D8-8C1F-17E33F3A523D}"/>
              </a:ext>
            </a:extLst>
          </p:cNvPr>
          <p:cNvSpPr/>
          <p:nvPr/>
        </p:nvSpPr>
        <p:spPr>
          <a:xfrm>
            <a:off x="9711341" y="8738722"/>
            <a:ext cx="2954270" cy="369332"/>
          </a:xfrm>
          <a:prstGeom prst="rect">
            <a:avLst/>
          </a:prstGeom>
        </p:spPr>
        <p:txBody>
          <a:bodyPr wrap="none">
            <a:spAutoFit/>
          </a:bodyPr>
          <a:lstStyle/>
          <a:p>
            <a:r>
              <a:rPr lang="en-US">
                <a:solidFill>
                  <a:schemeClr val="bg1"/>
                </a:solidFill>
              </a:rPr>
              <a:t>Click on the model to interact</a:t>
            </a:r>
            <a:endParaRPr lang="cs-CZ">
              <a:solidFill>
                <a:schemeClr val="bg1"/>
              </a:solidFill>
            </a:endParaRPr>
          </a:p>
        </p:txBody>
      </p:sp>
      <p:grpSp>
        <p:nvGrpSpPr>
          <p:cNvPr id="12" name="Group 11">
            <a:extLst>
              <a:ext uri="{FF2B5EF4-FFF2-40B4-BE49-F238E27FC236}">
                <a16:creationId xmlns:a16="http://schemas.microsoft.com/office/drawing/2014/main" id="{13BC928E-41F2-4CA1-B99B-331CEAB61F77}"/>
              </a:ext>
            </a:extLst>
          </p:cNvPr>
          <p:cNvGrpSpPr/>
          <p:nvPr/>
        </p:nvGrpSpPr>
        <p:grpSpPr>
          <a:xfrm>
            <a:off x="0" y="9766299"/>
            <a:ext cx="19010313" cy="914401"/>
            <a:chOff x="12664977" y="9766299"/>
            <a:chExt cx="6345336" cy="914401"/>
          </a:xfrm>
        </p:grpSpPr>
        <p:sp>
          <p:nvSpPr>
            <p:cNvPr id="14" name="object 3">
              <a:extLst>
                <a:ext uri="{FF2B5EF4-FFF2-40B4-BE49-F238E27FC236}">
                  <a16:creationId xmlns:a16="http://schemas.microsoft.com/office/drawing/2014/main" id="{15D7449C-0A90-4384-97D2-D94963DB071B}"/>
                </a:ext>
              </a:extLst>
            </p:cNvPr>
            <p:cNvSpPr/>
            <p:nvPr/>
          </p:nvSpPr>
          <p:spPr>
            <a:xfrm>
              <a:off x="12664977" y="9766299"/>
              <a:ext cx="6345336" cy="914401"/>
            </a:xfrm>
            <a:custGeom>
              <a:avLst/>
              <a:gdLst/>
              <a:ahLst/>
              <a:cxnLst/>
              <a:rect l="l" t="t" r="r" b="b"/>
              <a:pathLst>
                <a:path w="1883409" h="440055">
                  <a:moveTo>
                    <a:pt x="0" y="0"/>
                  </a:moveTo>
                  <a:lnTo>
                    <a:pt x="0" y="439737"/>
                  </a:lnTo>
                  <a:lnTo>
                    <a:pt x="1883155" y="439737"/>
                  </a:lnTo>
                  <a:lnTo>
                    <a:pt x="1883155" y="0"/>
                  </a:lnTo>
                  <a:lnTo>
                    <a:pt x="0" y="0"/>
                  </a:lnTo>
                  <a:close/>
                </a:path>
              </a:pathLst>
            </a:custGeom>
            <a:solidFill>
              <a:srgbClr val="FF8200"/>
            </a:solidFill>
          </p:spPr>
          <p:txBody>
            <a:bodyPr wrap="square" lIns="0" tIns="0" rIns="0" bIns="0" rtlCol="0"/>
            <a:lstStyle/>
            <a:p>
              <a:pPr>
                <a:spcAft>
                  <a:spcPts val="600"/>
                </a:spcAft>
              </a:pPr>
              <a:r>
                <a:rPr lang="en-US" sz="2800" b="1" dirty="0"/>
                <a:t> LABORATORIUM DATA SCIENCE – PROGRAM STUDI STATISTIKA </a:t>
              </a:r>
            </a:p>
            <a:p>
              <a:pPr>
                <a:spcAft>
                  <a:spcPts val="600"/>
                </a:spcAft>
              </a:pPr>
              <a:r>
                <a:rPr lang="en-US" sz="2800" b="1" dirty="0"/>
                <a:t> UNIVERSITAS ADI BUANA SURABAYA</a:t>
              </a:r>
            </a:p>
          </p:txBody>
        </p:sp>
        <p:sp>
          <p:nvSpPr>
            <p:cNvPr id="11" name="Rectangle 10">
              <a:extLst>
                <a:ext uri="{FF2B5EF4-FFF2-40B4-BE49-F238E27FC236}">
                  <a16:creationId xmlns:a16="http://schemas.microsoft.com/office/drawing/2014/main" id="{32DAA3B1-1874-495F-B4F1-34C909C4F5A9}"/>
                </a:ext>
              </a:extLst>
            </p:cNvPr>
            <p:cNvSpPr/>
            <p:nvPr/>
          </p:nvSpPr>
          <p:spPr>
            <a:xfrm>
              <a:off x="18660856" y="9766299"/>
              <a:ext cx="349457" cy="914401"/>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3200" b="1" dirty="0"/>
                <a:t>11</a:t>
              </a:r>
            </a:p>
          </p:txBody>
        </p:sp>
      </p:grpSp>
      <p:sp>
        <p:nvSpPr>
          <p:cNvPr id="6" name="Content Placeholder 5">
            <a:extLst>
              <a:ext uri="{FF2B5EF4-FFF2-40B4-BE49-F238E27FC236}">
                <a16:creationId xmlns:a16="http://schemas.microsoft.com/office/drawing/2014/main" id="{8A119AFD-4D4F-4E25-9B71-9640A85F74AB}"/>
              </a:ext>
            </a:extLst>
          </p:cNvPr>
          <p:cNvSpPr>
            <a:spLocks noGrp="1"/>
          </p:cNvSpPr>
          <p:nvPr>
            <p:ph sz="half" idx="1"/>
          </p:nvPr>
        </p:nvSpPr>
        <p:spPr>
          <a:xfrm>
            <a:off x="402196" y="1585347"/>
            <a:ext cx="8079383" cy="6784864"/>
          </a:xfrm>
        </p:spPr>
        <p:txBody>
          <a:bodyPr/>
          <a:lstStyle/>
          <a:p>
            <a:r>
              <a:rPr lang="en-US" dirty="0"/>
              <a:t>Interactive Map</a:t>
            </a:r>
          </a:p>
        </p:txBody>
      </p:sp>
      <p:pic>
        <p:nvPicPr>
          <p:cNvPr id="16" name="Picture 15">
            <a:extLst>
              <a:ext uri="{FF2B5EF4-FFF2-40B4-BE49-F238E27FC236}">
                <a16:creationId xmlns:a16="http://schemas.microsoft.com/office/drawing/2014/main" id="{97FD8438-A2A9-4712-BA24-FD65B1BB95D4}"/>
              </a:ext>
            </a:extLst>
          </p:cNvPr>
          <p:cNvPicPr>
            <a:picLocks noChangeAspect="1"/>
          </p:cNvPicPr>
          <p:nvPr/>
        </p:nvPicPr>
        <p:blipFill>
          <a:blip r:embed="rId2"/>
          <a:stretch>
            <a:fillRect/>
          </a:stretch>
        </p:blipFill>
        <p:spPr>
          <a:xfrm>
            <a:off x="402196" y="4148079"/>
            <a:ext cx="5659607" cy="1438097"/>
          </a:xfrm>
          <a:prstGeom prst="rect">
            <a:avLst/>
          </a:prstGeom>
        </p:spPr>
      </p:pic>
      <p:pic>
        <p:nvPicPr>
          <p:cNvPr id="20" name="Picture 19">
            <a:extLst>
              <a:ext uri="{FF2B5EF4-FFF2-40B4-BE49-F238E27FC236}">
                <a16:creationId xmlns:a16="http://schemas.microsoft.com/office/drawing/2014/main" id="{524871C1-13D4-4C69-98BD-488EA29A24B8}"/>
              </a:ext>
            </a:extLst>
          </p:cNvPr>
          <p:cNvPicPr>
            <a:picLocks noChangeAspect="1"/>
          </p:cNvPicPr>
          <p:nvPr/>
        </p:nvPicPr>
        <p:blipFill>
          <a:blip r:embed="rId3"/>
          <a:stretch>
            <a:fillRect/>
          </a:stretch>
        </p:blipFill>
        <p:spPr>
          <a:xfrm>
            <a:off x="6380956" y="2711810"/>
            <a:ext cx="12227161" cy="6396243"/>
          </a:xfrm>
          <a:prstGeom prst="rect">
            <a:avLst/>
          </a:prstGeom>
        </p:spPr>
      </p:pic>
    </p:spTree>
    <p:extLst>
      <p:ext uri="{BB962C8B-B14F-4D97-AF65-F5344CB8AC3E}">
        <p14:creationId xmlns:p14="http://schemas.microsoft.com/office/powerpoint/2010/main" val="34484954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object 2">
            <a:extLst>
              <a:ext uri="{FF2B5EF4-FFF2-40B4-BE49-F238E27FC236}">
                <a16:creationId xmlns:a16="http://schemas.microsoft.com/office/drawing/2014/main" id="{BDEAF6CC-8A52-4857-8B04-619F92B05F6D}"/>
              </a:ext>
            </a:extLst>
          </p:cNvPr>
          <p:cNvSpPr/>
          <p:nvPr/>
        </p:nvSpPr>
        <p:spPr>
          <a:xfrm>
            <a:off x="1" y="556300"/>
            <a:ext cx="5542756" cy="828000"/>
          </a:xfrm>
          <a:custGeom>
            <a:avLst/>
            <a:gdLst/>
            <a:ahLst/>
            <a:cxnLst/>
            <a:rect l="l" t="t" r="r" b="b"/>
            <a:pathLst>
              <a:path w="2389505" h="437514">
                <a:moveTo>
                  <a:pt x="2170722" y="0"/>
                </a:moveTo>
                <a:lnTo>
                  <a:pt x="0" y="0"/>
                </a:lnTo>
                <a:lnTo>
                  <a:pt x="0" y="437153"/>
                </a:lnTo>
                <a:lnTo>
                  <a:pt x="2170722" y="437153"/>
                </a:lnTo>
                <a:lnTo>
                  <a:pt x="2220839" y="431380"/>
                </a:lnTo>
                <a:lnTo>
                  <a:pt x="2266846" y="414936"/>
                </a:lnTo>
                <a:lnTo>
                  <a:pt x="2307430" y="389134"/>
                </a:lnTo>
                <a:lnTo>
                  <a:pt x="2341280" y="355285"/>
                </a:lnTo>
                <a:lnTo>
                  <a:pt x="2367082" y="314701"/>
                </a:lnTo>
                <a:lnTo>
                  <a:pt x="2383526" y="268694"/>
                </a:lnTo>
                <a:lnTo>
                  <a:pt x="2389299" y="218577"/>
                </a:lnTo>
                <a:lnTo>
                  <a:pt x="2383526" y="168459"/>
                </a:lnTo>
                <a:lnTo>
                  <a:pt x="2367082" y="122452"/>
                </a:lnTo>
                <a:lnTo>
                  <a:pt x="2341280" y="81868"/>
                </a:lnTo>
                <a:lnTo>
                  <a:pt x="2307430" y="48018"/>
                </a:lnTo>
                <a:lnTo>
                  <a:pt x="2266846" y="22216"/>
                </a:lnTo>
                <a:lnTo>
                  <a:pt x="2220839" y="5772"/>
                </a:lnTo>
                <a:lnTo>
                  <a:pt x="2170722" y="0"/>
                </a:lnTo>
                <a:close/>
              </a:path>
            </a:pathLst>
          </a:custGeom>
          <a:solidFill>
            <a:srgbClr val="00A0F0"/>
          </a:solidFill>
        </p:spPr>
        <p:txBody>
          <a:bodyPr wrap="square" lIns="0" tIns="0" rIns="0" bIns="0" rtlCol="0"/>
          <a:lstStyle/>
          <a:p>
            <a:endParaRPr/>
          </a:p>
        </p:txBody>
      </p:sp>
      <p:sp>
        <p:nvSpPr>
          <p:cNvPr id="2" name="object 2"/>
          <p:cNvSpPr/>
          <p:nvPr/>
        </p:nvSpPr>
        <p:spPr>
          <a:xfrm>
            <a:off x="4528271" y="556299"/>
            <a:ext cx="2005085" cy="828000"/>
          </a:xfrm>
          <a:custGeom>
            <a:avLst/>
            <a:gdLst/>
            <a:ahLst/>
            <a:cxnLst/>
            <a:rect l="l" t="t" r="r" b="b"/>
            <a:pathLst>
              <a:path w="2389505" h="437514">
                <a:moveTo>
                  <a:pt x="2170722" y="0"/>
                </a:moveTo>
                <a:lnTo>
                  <a:pt x="0" y="0"/>
                </a:lnTo>
                <a:lnTo>
                  <a:pt x="0" y="437153"/>
                </a:lnTo>
                <a:lnTo>
                  <a:pt x="2170722" y="437153"/>
                </a:lnTo>
                <a:lnTo>
                  <a:pt x="2220839" y="431380"/>
                </a:lnTo>
                <a:lnTo>
                  <a:pt x="2266846" y="414936"/>
                </a:lnTo>
                <a:lnTo>
                  <a:pt x="2307430" y="389134"/>
                </a:lnTo>
                <a:lnTo>
                  <a:pt x="2341280" y="355285"/>
                </a:lnTo>
                <a:lnTo>
                  <a:pt x="2367082" y="314701"/>
                </a:lnTo>
                <a:lnTo>
                  <a:pt x="2383526" y="268694"/>
                </a:lnTo>
                <a:lnTo>
                  <a:pt x="2389299" y="218577"/>
                </a:lnTo>
                <a:lnTo>
                  <a:pt x="2383526" y="168459"/>
                </a:lnTo>
                <a:lnTo>
                  <a:pt x="2367082" y="122452"/>
                </a:lnTo>
                <a:lnTo>
                  <a:pt x="2341280" y="81868"/>
                </a:lnTo>
                <a:lnTo>
                  <a:pt x="2307430" y="48018"/>
                </a:lnTo>
                <a:lnTo>
                  <a:pt x="2266846" y="22216"/>
                </a:lnTo>
                <a:lnTo>
                  <a:pt x="2220839" y="5772"/>
                </a:lnTo>
                <a:lnTo>
                  <a:pt x="2170722" y="0"/>
                </a:lnTo>
                <a:close/>
              </a:path>
            </a:pathLst>
          </a:custGeom>
          <a:solidFill>
            <a:srgbClr val="00A0F0"/>
          </a:solidFill>
        </p:spPr>
        <p:txBody>
          <a:bodyPr wrap="square" lIns="0" tIns="0" rIns="0" bIns="0" rtlCol="0"/>
          <a:lstStyle/>
          <a:p>
            <a:endParaRPr/>
          </a:p>
        </p:txBody>
      </p:sp>
      <p:sp>
        <p:nvSpPr>
          <p:cNvPr id="4" name="object 4"/>
          <p:cNvSpPr txBox="1"/>
          <p:nvPr/>
        </p:nvSpPr>
        <p:spPr>
          <a:xfrm>
            <a:off x="208756" y="618168"/>
            <a:ext cx="10058400" cy="689932"/>
          </a:xfrm>
          <a:prstGeom prst="rect">
            <a:avLst/>
          </a:prstGeom>
        </p:spPr>
        <p:txBody>
          <a:bodyPr vert="horz" wrap="square" lIns="0" tIns="12700" rIns="0" bIns="0" rtlCol="0">
            <a:spAutoFit/>
          </a:bodyPr>
          <a:lstStyle/>
          <a:p>
            <a:pPr marL="12700">
              <a:lnSpc>
                <a:spcPct val="100000"/>
              </a:lnSpc>
              <a:spcBef>
                <a:spcPts val="100"/>
              </a:spcBef>
            </a:pPr>
            <a:r>
              <a:rPr lang="en-US" sz="4400" b="1" dirty="0">
                <a:solidFill>
                  <a:srgbClr val="FFFFFF"/>
                </a:solidFill>
                <a:cs typeface="Source Sans Pro Light"/>
              </a:rPr>
              <a:t>VISUALISASI DATA SPASIAL</a:t>
            </a:r>
            <a:endParaRPr lang="en-US" sz="4400" b="1" dirty="0">
              <a:cs typeface="Source Sans Pro Light"/>
            </a:endParaRPr>
          </a:p>
        </p:txBody>
      </p:sp>
      <p:sp>
        <p:nvSpPr>
          <p:cNvPr id="18" name="Rectangle 17">
            <a:extLst>
              <a:ext uri="{FF2B5EF4-FFF2-40B4-BE49-F238E27FC236}">
                <a16:creationId xmlns:a16="http://schemas.microsoft.com/office/drawing/2014/main" id="{3C1060C9-446F-41D8-8C1F-17E33F3A523D}"/>
              </a:ext>
            </a:extLst>
          </p:cNvPr>
          <p:cNvSpPr/>
          <p:nvPr/>
        </p:nvSpPr>
        <p:spPr>
          <a:xfrm>
            <a:off x="9711341" y="8738722"/>
            <a:ext cx="2954270" cy="369332"/>
          </a:xfrm>
          <a:prstGeom prst="rect">
            <a:avLst/>
          </a:prstGeom>
        </p:spPr>
        <p:txBody>
          <a:bodyPr wrap="none">
            <a:spAutoFit/>
          </a:bodyPr>
          <a:lstStyle/>
          <a:p>
            <a:r>
              <a:rPr lang="en-US">
                <a:solidFill>
                  <a:schemeClr val="bg1"/>
                </a:solidFill>
              </a:rPr>
              <a:t>Click on the model to interact</a:t>
            </a:r>
            <a:endParaRPr lang="cs-CZ">
              <a:solidFill>
                <a:schemeClr val="bg1"/>
              </a:solidFill>
            </a:endParaRPr>
          </a:p>
        </p:txBody>
      </p:sp>
      <p:grpSp>
        <p:nvGrpSpPr>
          <p:cNvPr id="12" name="Group 11">
            <a:extLst>
              <a:ext uri="{FF2B5EF4-FFF2-40B4-BE49-F238E27FC236}">
                <a16:creationId xmlns:a16="http://schemas.microsoft.com/office/drawing/2014/main" id="{13BC928E-41F2-4CA1-B99B-331CEAB61F77}"/>
              </a:ext>
            </a:extLst>
          </p:cNvPr>
          <p:cNvGrpSpPr/>
          <p:nvPr/>
        </p:nvGrpSpPr>
        <p:grpSpPr>
          <a:xfrm>
            <a:off x="0" y="9766299"/>
            <a:ext cx="19010313" cy="914401"/>
            <a:chOff x="12664977" y="9766299"/>
            <a:chExt cx="6345336" cy="914401"/>
          </a:xfrm>
        </p:grpSpPr>
        <p:sp>
          <p:nvSpPr>
            <p:cNvPr id="14" name="object 3">
              <a:extLst>
                <a:ext uri="{FF2B5EF4-FFF2-40B4-BE49-F238E27FC236}">
                  <a16:creationId xmlns:a16="http://schemas.microsoft.com/office/drawing/2014/main" id="{15D7449C-0A90-4384-97D2-D94963DB071B}"/>
                </a:ext>
              </a:extLst>
            </p:cNvPr>
            <p:cNvSpPr/>
            <p:nvPr/>
          </p:nvSpPr>
          <p:spPr>
            <a:xfrm>
              <a:off x="12664977" y="9766299"/>
              <a:ext cx="6345336" cy="914401"/>
            </a:xfrm>
            <a:custGeom>
              <a:avLst/>
              <a:gdLst/>
              <a:ahLst/>
              <a:cxnLst/>
              <a:rect l="l" t="t" r="r" b="b"/>
              <a:pathLst>
                <a:path w="1883409" h="440055">
                  <a:moveTo>
                    <a:pt x="0" y="0"/>
                  </a:moveTo>
                  <a:lnTo>
                    <a:pt x="0" y="439737"/>
                  </a:lnTo>
                  <a:lnTo>
                    <a:pt x="1883155" y="439737"/>
                  </a:lnTo>
                  <a:lnTo>
                    <a:pt x="1883155" y="0"/>
                  </a:lnTo>
                  <a:lnTo>
                    <a:pt x="0" y="0"/>
                  </a:lnTo>
                  <a:close/>
                </a:path>
              </a:pathLst>
            </a:custGeom>
            <a:solidFill>
              <a:srgbClr val="FF8200"/>
            </a:solidFill>
          </p:spPr>
          <p:txBody>
            <a:bodyPr wrap="square" lIns="0" tIns="0" rIns="0" bIns="0" rtlCol="0"/>
            <a:lstStyle/>
            <a:p>
              <a:pPr>
                <a:spcAft>
                  <a:spcPts val="600"/>
                </a:spcAft>
              </a:pPr>
              <a:r>
                <a:rPr lang="en-US" sz="2800" b="1" dirty="0"/>
                <a:t> LABORATORIUM DATA SCIENCE – PROGRAM STUDI STATISTIKA </a:t>
              </a:r>
            </a:p>
            <a:p>
              <a:pPr>
                <a:spcAft>
                  <a:spcPts val="600"/>
                </a:spcAft>
              </a:pPr>
              <a:r>
                <a:rPr lang="en-US" sz="2800" b="1" dirty="0"/>
                <a:t> UNIVERSITAS ADI BUANA SURABAYA</a:t>
              </a:r>
            </a:p>
          </p:txBody>
        </p:sp>
        <p:sp>
          <p:nvSpPr>
            <p:cNvPr id="11" name="Rectangle 10">
              <a:extLst>
                <a:ext uri="{FF2B5EF4-FFF2-40B4-BE49-F238E27FC236}">
                  <a16:creationId xmlns:a16="http://schemas.microsoft.com/office/drawing/2014/main" id="{32DAA3B1-1874-495F-B4F1-34C909C4F5A9}"/>
                </a:ext>
              </a:extLst>
            </p:cNvPr>
            <p:cNvSpPr/>
            <p:nvPr/>
          </p:nvSpPr>
          <p:spPr>
            <a:xfrm>
              <a:off x="18660856" y="9766299"/>
              <a:ext cx="349457" cy="914401"/>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3200" b="1" dirty="0"/>
                <a:t>12</a:t>
              </a:r>
            </a:p>
          </p:txBody>
        </p:sp>
      </p:grpSp>
      <p:sp>
        <p:nvSpPr>
          <p:cNvPr id="5" name="Content Placeholder 4">
            <a:extLst>
              <a:ext uri="{FF2B5EF4-FFF2-40B4-BE49-F238E27FC236}">
                <a16:creationId xmlns:a16="http://schemas.microsoft.com/office/drawing/2014/main" id="{CBEF02C3-1A53-4BD2-BDC2-499A10DDCA76}"/>
              </a:ext>
            </a:extLst>
          </p:cNvPr>
          <p:cNvSpPr>
            <a:spLocks noGrp="1"/>
          </p:cNvSpPr>
          <p:nvPr>
            <p:ph sz="half" idx="1"/>
          </p:nvPr>
        </p:nvSpPr>
        <p:spPr>
          <a:xfrm>
            <a:off x="208756" y="1659999"/>
            <a:ext cx="8079383" cy="6784864"/>
          </a:xfrm>
        </p:spPr>
        <p:txBody>
          <a:bodyPr/>
          <a:lstStyle/>
          <a:p>
            <a:r>
              <a:rPr lang="en-US" dirty="0"/>
              <a:t>Animated Map</a:t>
            </a:r>
          </a:p>
        </p:txBody>
      </p:sp>
      <p:pic>
        <p:nvPicPr>
          <p:cNvPr id="2050" name="Picture 2" descr="Animated map showing population growth, state formation and boundary changes in the United States, 1790-2010. Animated version available online at geocompr.robinlovelace.net.">
            <a:extLst>
              <a:ext uri="{FF2B5EF4-FFF2-40B4-BE49-F238E27FC236}">
                <a16:creationId xmlns:a16="http://schemas.microsoft.com/office/drawing/2014/main" id="{A25D4116-22E3-428E-8AAE-B3D5B6472F48}"/>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4528271" y="1461627"/>
            <a:ext cx="11834885" cy="8152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18415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object 2">
            <a:extLst>
              <a:ext uri="{FF2B5EF4-FFF2-40B4-BE49-F238E27FC236}">
                <a16:creationId xmlns:a16="http://schemas.microsoft.com/office/drawing/2014/main" id="{BDEAF6CC-8A52-4857-8B04-619F92B05F6D}"/>
              </a:ext>
            </a:extLst>
          </p:cNvPr>
          <p:cNvSpPr/>
          <p:nvPr/>
        </p:nvSpPr>
        <p:spPr>
          <a:xfrm>
            <a:off x="1" y="556300"/>
            <a:ext cx="5542756" cy="828000"/>
          </a:xfrm>
          <a:custGeom>
            <a:avLst/>
            <a:gdLst/>
            <a:ahLst/>
            <a:cxnLst/>
            <a:rect l="l" t="t" r="r" b="b"/>
            <a:pathLst>
              <a:path w="2389505" h="437514">
                <a:moveTo>
                  <a:pt x="2170722" y="0"/>
                </a:moveTo>
                <a:lnTo>
                  <a:pt x="0" y="0"/>
                </a:lnTo>
                <a:lnTo>
                  <a:pt x="0" y="437153"/>
                </a:lnTo>
                <a:lnTo>
                  <a:pt x="2170722" y="437153"/>
                </a:lnTo>
                <a:lnTo>
                  <a:pt x="2220839" y="431380"/>
                </a:lnTo>
                <a:lnTo>
                  <a:pt x="2266846" y="414936"/>
                </a:lnTo>
                <a:lnTo>
                  <a:pt x="2307430" y="389134"/>
                </a:lnTo>
                <a:lnTo>
                  <a:pt x="2341280" y="355285"/>
                </a:lnTo>
                <a:lnTo>
                  <a:pt x="2367082" y="314701"/>
                </a:lnTo>
                <a:lnTo>
                  <a:pt x="2383526" y="268694"/>
                </a:lnTo>
                <a:lnTo>
                  <a:pt x="2389299" y="218577"/>
                </a:lnTo>
                <a:lnTo>
                  <a:pt x="2383526" y="168459"/>
                </a:lnTo>
                <a:lnTo>
                  <a:pt x="2367082" y="122452"/>
                </a:lnTo>
                <a:lnTo>
                  <a:pt x="2341280" y="81868"/>
                </a:lnTo>
                <a:lnTo>
                  <a:pt x="2307430" y="48018"/>
                </a:lnTo>
                <a:lnTo>
                  <a:pt x="2266846" y="22216"/>
                </a:lnTo>
                <a:lnTo>
                  <a:pt x="2220839" y="5772"/>
                </a:lnTo>
                <a:lnTo>
                  <a:pt x="2170722" y="0"/>
                </a:lnTo>
                <a:close/>
              </a:path>
            </a:pathLst>
          </a:custGeom>
          <a:solidFill>
            <a:srgbClr val="00A0F0"/>
          </a:solidFill>
        </p:spPr>
        <p:txBody>
          <a:bodyPr wrap="square" lIns="0" tIns="0" rIns="0" bIns="0" rtlCol="0"/>
          <a:lstStyle/>
          <a:p>
            <a:endParaRPr/>
          </a:p>
        </p:txBody>
      </p:sp>
      <p:sp>
        <p:nvSpPr>
          <p:cNvPr id="2" name="object 2"/>
          <p:cNvSpPr/>
          <p:nvPr/>
        </p:nvSpPr>
        <p:spPr>
          <a:xfrm>
            <a:off x="4528271" y="556299"/>
            <a:ext cx="2233685" cy="828000"/>
          </a:xfrm>
          <a:custGeom>
            <a:avLst/>
            <a:gdLst/>
            <a:ahLst/>
            <a:cxnLst/>
            <a:rect l="l" t="t" r="r" b="b"/>
            <a:pathLst>
              <a:path w="2389505" h="437514">
                <a:moveTo>
                  <a:pt x="2170722" y="0"/>
                </a:moveTo>
                <a:lnTo>
                  <a:pt x="0" y="0"/>
                </a:lnTo>
                <a:lnTo>
                  <a:pt x="0" y="437153"/>
                </a:lnTo>
                <a:lnTo>
                  <a:pt x="2170722" y="437153"/>
                </a:lnTo>
                <a:lnTo>
                  <a:pt x="2220839" y="431380"/>
                </a:lnTo>
                <a:lnTo>
                  <a:pt x="2266846" y="414936"/>
                </a:lnTo>
                <a:lnTo>
                  <a:pt x="2307430" y="389134"/>
                </a:lnTo>
                <a:lnTo>
                  <a:pt x="2341280" y="355285"/>
                </a:lnTo>
                <a:lnTo>
                  <a:pt x="2367082" y="314701"/>
                </a:lnTo>
                <a:lnTo>
                  <a:pt x="2383526" y="268694"/>
                </a:lnTo>
                <a:lnTo>
                  <a:pt x="2389299" y="218577"/>
                </a:lnTo>
                <a:lnTo>
                  <a:pt x="2383526" y="168459"/>
                </a:lnTo>
                <a:lnTo>
                  <a:pt x="2367082" y="122452"/>
                </a:lnTo>
                <a:lnTo>
                  <a:pt x="2341280" y="81868"/>
                </a:lnTo>
                <a:lnTo>
                  <a:pt x="2307430" y="48018"/>
                </a:lnTo>
                <a:lnTo>
                  <a:pt x="2266846" y="22216"/>
                </a:lnTo>
                <a:lnTo>
                  <a:pt x="2220839" y="5772"/>
                </a:lnTo>
                <a:lnTo>
                  <a:pt x="2170722" y="0"/>
                </a:lnTo>
                <a:close/>
              </a:path>
            </a:pathLst>
          </a:custGeom>
          <a:solidFill>
            <a:srgbClr val="00A0F0"/>
          </a:solidFill>
        </p:spPr>
        <p:txBody>
          <a:bodyPr wrap="square" lIns="0" tIns="0" rIns="0" bIns="0" rtlCol="0"/>
          <a:lstStyle/>
          <a:p>
            <a:endParaRPr/>
          </a:p>
        </p:txBody>
      </p:sp>
      <p:sp>
        <p:nvSpPr>
          <p:cNvPr id="4" name="object 4"/>
          <p:cNvSpPr txBox="1"/>
          <p:nvPr/>
        </p:nvSpPr>
        <p:spPr>
          <a:xfrm>
            <a:off x="208756" y="622300"/>
            <a:ext cx="10058400" cy="689932"/>
          </a:xfrm>
          <a:prstGeom prst="rect">
            <a:avLst/>
          </a:prstGeom>
        </p:spPr>
        <p:txBody>
          <a:bodyPr vert="horz" wrap="square" lIns="0" tIns="12700" rIns="0" bIns="0" rtlCol="0">
            <a:spAutoFit/>
          </a:bodyPr>
          <a:lstStyle/>
          <a:p>
            <a:pPr marL="12700">
              <a:lnSpc>
                <a:spcPct val="100000"/>
              </a:lnSpc>
              <a:spcBef>
                <a:spcPts val="100"/>
              </a:spcBef>
            </a:pPr>
            <a:r>
              <a:rPr lang="en-US" sz="4400" b="1" dirty="0">
                <a:solidFill>
                  <a:srgbClr val="FFFFFF"/>
                </a:solidFill>
                <a:cs typeface="Source Sans Pro Light"/>
              </a:rPr>
              <a:t>VISUALISASI DATA SPASIAL</a:t>
            </a:r>
            <a:endParaRPr lang="en-US" sz="4400" b="1" dirty="0">
              <a:cs typeface="Source Sans Pro Light"/>
            </a:endParaRPr>
          </a:p>
        </p:txBody>
      </p:sp>
      <p:sp>
        <p:nvSpPr>
          <p:cNvPr id="18" name="Rectangle 17">
            <a:extLst>
              <a:ext uri="{FF2B5EF4-FFF2-40B4-BE49-F238E27FC236}">
                <a16:creationId xmlns:a16="http://schemas.microsoft.com/office/drawing/2014/main" id="{3C1060C9-446F-41D8-8C1F-17E33F3A523D}"/>
              </a:ext>
            </a:extLst>
          </p:cNvPr>
          <p:cNvSpPr/>
          <p:nvPr/>
        </p:nvSpPr>
        <p:spPr>
          <a:xfrm>
            <a:off x="9711341" y="8738722"/>
            <a:ext cx="2954270" cy="369332"/>
          </a:xfrm>
          <a:prstGeom prst="rect">
            <a:avLst/>
          </a:prstGeom>
        </p:spPr>
        <p:txBody>
          <a:bodyPr wrap="none">
            <a:spAutoFit/>
          </a:bodyPr>
          <a:lstStyle/>
          <a:p>
            <a:r>
              <a:rPr lang="en-US">
                <a:solidFill>
                  <a:schemeClr val="bg1"/>
                </a:solidFill>
              </a:rPr>
              <a:t>Click on the model to interact</a:t>
            </a:r>
            <a:endParaRPr lang="cs-CZ">
              <a:solidFill>
                <a:schemeClr val="bg1"/>
              </a:solidFill>
            </a:endParaRPr>
          </a:p>
        </p:txBody>
      </p:sp>
      <p:grpSp>
        <p:nvGrpSpPr>
          <p:cNvPr id="12" name="Group 11">
            <a:extLst>
              <a:ext uri="{FF2B5EF4-FFF2-40B4-BE49-F238E27FC236}">
                <a16:creationId xmlns:a16="http://schemas.microsoft.com/office/drawing/2014/main" id="{13BC928E-41F2-4CA1-B99B-331CEAB61F77}"/>
              </a:ext>
            </a:extLst>
          </p:cNvPr>
          <p:cNvGrpSpPr/>
          <p:nvPr/>
        </p:nvGrpSpPr>
        <p:grpSpPr>
          <a:xfrm>
            <a:off x="0" y="9766299"/>
            <a:ext cx="19010313" cy="914401"/>
            <a:chOff x="12664977" y="9766299"/>
            <a:chExt cx="6345336" cy="914401"/>
          </a:xfrm>
        </p:grpSpPr>
        <p:sp>
          <p:nvSpPr>
            <p:cNvPr id="14" name="object 3">
              <a:extLst>
                <a:ext uri="{FF2B5EF4-FFF2-40B4-BE49-F238E27FC236}">
                  <a16:creationId xmlns:a16="http://schemas.microsoft.com/office/drawing/2014/main" id="{15D7449C-0A90-4384-97D2-D94963DB071B}"/>
                </a:ext>
              </a:extLst>
            </p:cNvPr>
            <p:cNvSpPr/>
            <p:nvPr/>
          </p:nvSpPr>
          <p:spPr>
            <a:xfrm>
              <a:off x="12664977" y="9766299"/>
              <a:ext cx="6345336" cy="914401"/>
            </a:xfrm>
            <a:custGeom>
              <a:avLst/>
              <a:gdLst/>
              <a:ahLst/>
              <a:cxnLst/>
              <a:rect l="l" t="t" r="r" b="b"/>
              <a:pathLst>
                <a:path w="1883409" h="440055">
                  <a:moveTo>
                    <a:pt x="0" y="0"/>
                  </a:moveTo>
                  <a:lnTo>
                    <a:pt x="0" y="439737"/>
                  </a:lnTo>
                  <a:lnTo>
                    <a:pt x="1883155" y="439737"/>
                  </a:lnTo>
                  <a:lnTo>
                    <a:pt x="1883155" y="0"/>
                  </a:lnTo>
                  <a:lnTo>
                    <a:pt x="0" y="0"/>
                  </a:lnTo>
                  <a:close/>
                </a:path>
              </a:pathLst>
            </a:custGeom>
            <a:solidFill>
              <a:srgbClr val="FF8200"/>
            </a:solidFill>
          </p:spPr>
          <p:txBody>
            <a:bodyPr wrap="square" lIns="0" tIns="0" rIns="0" bIns="0" rtlCol="0"/>
            <a:lstStyle/>
            <a:p>
              <a:pPr>
                <a:spcAft>
                  <a:spcPts val="600"/>
                </a:spcAft>
              </a:pPr>
              <a:r>
                <a:rPr lang="en-US" sz="2800" b="1" dirty="0"/>
                <a:t> LABORATORIUM DATA SCIENCE – PROGRAM STUDI STATISTIKA </a:t>
              </a:r>
            </a:p>
            <a:p>
              <a:pPr>
                <a:spcAft>
                  <a:spcPts val="600"/>
                </a:spcAft>
              </a:pPr>
              <a:r>
                <a:rPr lang="en-US" sz="2800" b="1" dirty="0"/>
                <a:t> UNIVERSITAS ADI BUANA SURABAYA</a:t>
              </a:r>
            </a:p>
          </p:txBody>
        </p:sp>
        <p:sp>
          <p:nvSpPr>
            <p:cNvPr id="11" name="Rectangle 10">
              <a:extLst>
                <a:ext uri="{FF2B5EF4-FFF2-40B4-BE49-F238E27FC236}">
                  <a16:creationId xmlns:a16="http://schemas.microsoft.com/office/drawing/2014/main" id="{32DAA3B1-1874-495F-B4F1-34C909C4F5A9}"/>
                </a:ext>
              </a:extLst>
            </p:cNvPr>
            <p:cNvSpPr/>
            <p:nvPr/>
          </p:nvSpPr>
          <p:spPr>
            <a:xfrm>
              <a:off x="18660856" y="9766299"/>
              <a:ext cx="349457" cy="914401"/>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3200" b="1" dirty="0"/>
                <a:t>13</a:t>
              </a:r>
            </a:p>
          </p:txBody>
        </p:sp>
      </p:grpSp>
      <p:sp>
        <p:nvSpPr>
          <p:cNvPr id="5" name="Content Placeholder 4">
            <a:extLst>
              <a:ext uri="{FF2B5EF4-FFF2-40B4-BE49-F238E27FC236}">
                <a16:creationId xmlns:a16="http://schemas.microsoft.com/office/drawing/2014/main" id="{3CA43D09-154E-4049-93D8-5CB11AC2CAB6}"/>
              </a:ext>
            </a:extLst>
          </p:cNvPr>
          <p:cNvSpPr>
            <a:spLocks noGrp="1"/>
          </p:cNvSpPr>
          <p:nvPr>
            <p:ph sz="half" idx="1"/>
          </p:nvPr>
        </p:nvSpPr>
        <p:spPr>
          <a:xfrm>
            <a:off x="663773" y="1953858"/>
            <a:ext cx="10441583" cy="6784864"/>
          </a:xfrm>
        </p:spPr>
        <p:txBody>
          <a:bodyPr/>
          <a:lstStyle/>
          <a:p>
            <a:r>
              <a:rPr lang="en-US" dirty="0"/>
              <a:t>Reference :</a:t>
            </a:r>
          </a:p>
          <a:p>
            <a:pPr lvl="1">
              <a:lnSpc>
                <a:spcPct val="150000"/>
              </a:lnSpc>
            </a:pPr>
            <a:r>
              <a:rPr lang="en-US" dirty="0">
                <a:hlinkClick r:id="rId2"/>
              </a:rPr>
              <a:t>https://geocompr.robinlovelace.net/</a:t>
            </a:r>
            <a:endParaRPr lang="en-US" dirty="0"/>
          </a:p>
          <a:p>
            <a:pPr lvl="1">
              <a:lnSpc>
                <a:spcPct val="150000"/>
              </a:lnSpc>
            </a:pPr>
            <a:r>
              <a:rPr lang="en-US" dirty="0">
                <a:hlinkClick r:id="rId3"/>
              </a:rPr>
              <a:t>https://github.com/mtennekes/tmap</a:t>
            </a:r>
            <a:endParaRPr lang="en-US" dirty="0"/>
          </a:p>
          <a:p>
            <a:pPr lvl="1">
              <a:lnSpc>
                <a:spcPct val="150000"/>
              </a:lnSpc>
            </a:pPr>
            <a:r>
              <a:rPr lang="en-US" dirty="0" err="1">
                <a:hlinkClick r:id="rId4"/>
              </a:rPr>
              <a:t>tmap</a:t>
            </a:r>
            <a:r>
              <a:rPr lang="en-US" dirty="0">
                <a:hlinkClick r:id="rId4"/>
              </a:rPr>
              <a:t>: Thematic Maps in R</a:t>
            </a:r>
            <a:endParaRPr lang="en-US" dirty="0"/>
          </a:p>
          <a:p>
            <a:pPr lvl="1">
              <a:lnSpc>
                <a:spcPct val="150000"/>
              </a:lnSpc>
            </a:pPr>
            <a:r>
              <a:rPr lang="en-US" dirty="0">
                <a:hlinkClick r:id="rId5"/>
              </a:rPr>
              <a:t>https://rspatial.org/</a:t>
            </a:r>
            <a:endParaRPr lang="en-US" dirty="0"/>
          </a:p>
        </p:txBody>
      </p:sp>
    </p:spTree>
    <p:extLst>
      <p:ext uri="{BB962C8B-B14F-4D97-AF65-F5344CB8AC3E}">
        <p14:creationId xmlns:p14="http://schemas.microsoft.com/office/powerpoint/2010/main" val="35076864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2">
            <a:extLst>
              <a:ext uri="{FF2B5EF4-FFF2-40B4-BE49-F238E27FC236}">
                <a16:creationId xmlns:a16="http://schemas.microsoft.com/office/drawing/2014/main" id="{8140A93D-0449-4A80-AF27-54E6985B212E}"/>
              </a:ext>
            </a:extLst>
          </p:cNvPr>
          <p:cNvSpPr/>
          <p:nvPr/>
        </p:nvSpPr>
        <p:spPr>
          <a:xfrm>
            <a:off x="0" y="523978"/>
            <a:ext cx="8819356" cy="860322"/>
          </a:xfrm>
          <a:custGeom>
            <a:avLst/>
            <a:gdLst/>
            <a:ahLst/>
            <a:cxnLst/>
            <a:rect l="l" t="t" r="r" b="b"/>
            <a:pathLst>
              <a:path w="3883025" h="437515">
                <a:moveTo>
                  <a:pt x="3663867" y="0"/>
                </a:moveTo>
                <a:lnTo>
                  <a:pt x="0" y="0"/>
                </a:lnTo>
                <a:lnTo>
                  <a:pt x="0" y="437153"/>
                </a:lnTo>
                <a:lnTo>
                  <a:pt x="3663867" y="437153"/>
                </a:lnTo>
                <a:lnTo>
                  <a:pt x="3713985" y="431380"/>
                </a:lnTo>
                <a:lnTo>
                  <a:pt x="3759992" y="414936"/>
                </a:lnTo>
                <a:lnTo>
                  <a:pt x="3800576" y="389134"/>
                </a:lnTo>
                <a:lnTo>
                  <a:pt x="3834425" y="355285"/>
                </a:lnTo>
                <a:lnTo>
                  <a:pt x="3860228" y="314701"/>
                </a:lnTo>
                <a:lnTo>
                  <a:pt x="3876671" y="268694"/>
                </a:lnTo>
                <a:lnTo>
                  <a:pt x="3882444" y="218577"/>
                </a:lnTo>
                <a:lnTo>
                  <a:pt x="3876671" y="168459"/>
                </a:lnTo>
                <a:lnTo>
                  <a:pt x="3860228" y="122452"/>
                </a:lnTo>
                <a:lnTo>
                  <a:pt x="3834425" y="81868"/>
                </a:lnTo>
                <a:lnTo>
                  <a:pt x="3800576" y="48018"/>
                </a:lnTo>
                <a:lnTo>
                  <a:pt x="3759992" y="22216"/>
                </a:lnTo>
                <a:lnTo>
                  <a:pt x="3713985" y="5772"/>
                </a:lnTo>
                <a:lnTo>
                  <a:pt x="3663867" y="0"/>
                </a:lnTo>
                <a:close/>
              </a:path>
            </a:pathLst>
          </a:custGeom>
          <a:solidFill>
            <a:srgbClr val="00A0F0"/>
          </a:solidFill>
        </p:spPr>
        <p:txBody>
          <a:bodyPr wrap="square" lIns="0" tIns="0" rIns="0" bIns="0" rtlCol="0"/>
          <a:lstStyle/>
          <a:p>
            <a:endParaRPr/>
          </a:p>
        </p:txBody>
      </p:sp>
      <p:sp>
        <p:nvSpPr>
          <p:cNvPr id="7" name="object 4">
            <a:extLst>
              <a:ext uri="{FF2B5EF4-FFF2-40B4-BE49-F238E27FC236}">
                <a16:creationId xmlns:a16="http://schemas.microsoft.com/office/drawing/2014/main" id="{A1200106-1CA4-481F-9290-DA719B20AE10}"/>
              </a:ext>
            </a:extLst>
          </p:cNvPr>
          <p:cNvSpPr txBox="1"/>
          <p:nvPr/>
        </p:nvSpPr>
        <p:spPr>
          <a:xfrm>
            <a:off x="132556" y="618168"/>
            <a:ext cx="8991600" cy="689932"/>
          </a:xfrm>
          <a:prstGeom prst="rect">
            <a:avLst/>
          </a:prstGeom>
        </p:spPr>
        <p:txBody>
          <a:bodyPr vert="horz" wrap="square" lIns="0" tIns="12700" rIns="0" bIns="0" rtlCol="0">
            <a:spAutoFit/>
          </a:bodyPr>
          <a:lstStyle/>
          <a:p>
            <a:pPr marL="12700">
              <a:lnSpc>
                <a:spcPct val="100000"/>
              </a:lnSpc>
              <a:spcBef>
                <a:spcPts val="100"/>
              </a:spcBef>
            </a:pPr>
            <a:r>
              <a:rPr lang="pt-BR" sz="4400" b="1" dirty="0">
                <a:solidFill>
                  <a:srgbClr val="FFFFFF"/>
                </a:solidFill>
                <a:cs typeface="Source Sans Pro Light"/>
              </a:rPr>
              <a:t>ANALISIS EKSPLORASI DATA SPASIAL</a:t>
            </a:r>
            <a:endParaRPr lang="pt-BR" sz="4400" b="1" dirty="0">
              <a:cs typeface="Source Sans Pro Light"/>
            </a:endParaRPr>
          </a:p>
        </p:txBody>
      </p:sp>
      <p:grpSp>
        <p:nvGrpSpPr>
          <p:cNvPr id="46" name="Group 45">
            <a:extLst>
              <a:ext uri="{FF2B5EF4-FFF2-40B4-BE49-F238E27FC236}">
                <a16:creationId xmlns:a16="http://schemas.microsoft.com/office/drawing/2014/main" id="{8515F3FC-DA74-415E-8AF0-8117F3B509EB}"/>
              </a:ext>
            </a:extLst>
          </p:cNvPr>
          <p:cNvGrpSpPr/>
          <p:nvPr/>
        </p:nvGrpSpPr>
        <p:grpSpPr>
          <a:xfrm>
            <a:off x="0" y="9766299"/>
            <a:ext cx="19010313" cy="914401"/>
            <a:chOff x="12664977" y="9766299"/>
            <a:chExt cx="6345336" cy="914401"/>
          </a:xfrm>
        </p:grpSpPr>
        <p:sp>
          <p:nvSpPr>
            <p:cNvPr id="47" name="object 3">
              <a:extLst>
                <a:ext uri="{FF2B5EF4-FFF2-40B4-BE49-F238E27FC236}">
                  <a16:creationId xmlns:a16="http://schemas.microsoft.com/office/drawing/2014/main" id="{8FDFA901-576E-4804-8794-945FA5CE4915}"/>
                </a:ext>
              </a:extLst>
            </p:cNvPr>
            <p:cNvSpPr/>
            <p:nvPr/>
          </p:nvSpPr>
          <p:spPr>
            <a:xfrm>
              <a:off x="12664977" y="9766299"/>
              <a:ext cx="6345336" cy="914401"/>
            </a:xfrm>
            <a:custGeom>
              <a:avLst/>
              <a:gdLst/>
              <a:ahLst/>
              <a:cxnLst/>
              <a:rect l="l" t="t" r="r" b="b"/>
              <a:pathLst>
                <a:path w="1883409" h="440055">
                  <a:moveTo>
                    <a:pt x="0" y="0"/>
                  </a:moveTo>
                  <a:lnTo>
                    <a:pt x="0" y="439737"/>
                  </a:lnTo>
                  <a:lnTo>
                    <a:pt x="1883155" y="439737"/>
                  </a:lnTo>
                  <a:lnTo>
                    <a:pt x="1883155" y="0"/>
                  </a:lnTo>
                  <a:lnTo>
                    <a:pt x="0" y="0"/>
                  </a:lnTo>
                  <a:close/>
                </a:path>
              </a:pathLst>
            </a:custGeom>
            <a:solidFill>
              <a:srgbClr val="FF8200"/>
            </a:solidFill>
          </p:spPr>
          <p:txBody>
            <a:bodyPr wrap="square" lIns="0" tIns="0" rIns="0" bIns="0" rtlCol="0"/>
            <a:lstStyle/>
            <a:p>
              <a:pPr>
                <a:spcAft>
                  <a:spcPts val="600"/>
                </a:spcAft>
              </a:pPr>
              <a:r>
                <a:rPr lang="en-US" sz="2800" b="1" dirty="0"/>
                <a:t> LABORATORIUM DATA SCIENCE – PROGRAM STUDI STATISTIKA </a:t>
              </a:r>
            </a:p>
            <a:p>
              <a:pPr>
                <a:spcAft>
                  <a:spcPts val="600"/>
                </a:spcAft>
              </a:pPr>
              <a:r>
                <a:rPr lang="en-US" sz="2800" b="1" dirty="0"/>
                <a:t> UNIVERSITAS ADI BUANA SURABAYA</a:t>
              </a:r>
            </a:p>
          </p:txBody>
        </p:sp>
        <p:sp>
          <p:nvSpPr>
            <p:cNvPr id="48" name="Rectangle 47">
              <a:extLst>
                <a:ext uri="{FF2B5EF4-FFF2-40B4-BE49-F238E27FC236}">
                  <a16:creationId xmlns:a16="http://schemas.microsoft.com/office/drawing/2014/main" id="{B6AE8B1E-B18A-4764-8583-5E38CB535E0A}"/>
                </a:ext>
              </a:extLst>
            </p:cNvPr>
            <p:cNvSpPr/>
            <p:nvPr/>
          </p:nvSpPr>
          <p:spPr>
            <a:xfrm>
              <a:off x="18660856" y="9766299"/>
              <a:ext cx="349457" cy="914401"/>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3200" b="1" dirty="0"/>
                <a:t>14</a:t>
              </a:r>
            </a:p>
          </p:txBody>
        </p:sp>
      </p:grpSp>
      <p:sp>
        <p:nvSpPr>
          <p:cNvPr id="3" name="Content Placeholder 2">
            <a:extLst>
              <a:ext uri="{FF2B5EF4-FFF2-40B4-BE49-F238E27FC236}">
                <a16:creationId xmlns:a16="http://schemas.microsoft.com/office/drawing/2014/main" id="{6A7818D8-92CB-4FAC-A339-E6A2E1370E1A}"/>
              </a:ext>
            </a:extLst>
          </p:cNvPr>
          <p:cNvSpPr>
            <a:spLocks noGrp="1"/>
          </p:cNvSpPr>
          <p:nvPr>
            <p:ph sz="half" idx="1"/>
          </p:nvPr>
        </p:nvSpPr>
        <p:spPr>
          <a:xfrm>
            <a:off x="1146599" y="1612900"/>
            <a:ext cx="8079383" cy="6784864"/>
          </a:xfrm>
        </p:spPr>
        <p:txBody>
          <a:bodyPr/>
          <a:lstStyle/>
          <a:p>
            <a:r>
              <a:rPr lang="en-US" dirty="0" err="1"/>
              <a:t>Matrik</a:t>
            </a:r>
            <a:r>
              <a:rPr lang="en-US" dirty="0"/>
              <a:t> </a:t>
            </a:r>
            <a:r>
              <a:rPr lang="en-US" dirty="0" err="1"/>
              <a:t>Pembobot</a:t>
            </a:r>
            <a:r>
              <a:rPr lang="en-US" dirty="0"/>
              <a:t> </a:t>
            </a:r>
            <a:r>
              <a:rPr lang="en-US" dirty="0" err="1"/>
              <a:t>Spasial</a:t>
            </a:r>
            <a:endParaRPr lang="en-US" dirty="0"/>
          </a:p>
          <a:p>
            <a:r>
              <a:rPr lang="en-US" dirty="0" err="1"/>
              <a:t>Morans’I</a:t>
            </a:r>
            <a:endParaRPr lang="en-US" dirty="0"/>
          </a:p>
          <a:p>
            <a:r>
              <a:rPr lang="en-US" dirty="0"/>
              <a:t>Local </a:t>
            </a:r>
            <a:r>
              <a:rPr lang="en-US" dirty="0" err="1"/>
              <a:t>Morans</a:t>
            </a:r>
            <a:endParaRPr lang="en-US" dirty="0"/>
          </a:p>
        </p:txBody>
      </p:sp>
      <p:sp>
        <p:nvSpPr>
          <p:cNvPr id="5" name="Rectangle 4">
            <a:extLst>
              <a:ext uri="{FF2B5EF4-FFF2-40B4-BE49-F238E27FC236}">
                <a16:creationId xmlns:a16="http://schemas.microsoft.com/office/drawing/2014/main" id="{F38A1CB0-65CE-4307-BDAF-654A7E6E815D}"/>
              </a:ext>
            </a:extLst>
          </p:cNvPr>
          <p:cNvSpPr/>
          <p:nvPr/>
        </p:nvSpPr>
        <p:spPr>
          <a:xfrm>
            <a:off x="3508799" y="4356100"/>
            <a:ext cx="14454558" cy="42702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id-ID" sz="4400" dirty="0"/>
              <a:t>Dasar penggunaan aspek kewilayahan (spasial) dikemukakan pertama kali oleh Tobler (1970) dan lebih dikenal sebagai hukum pertama geografi, yakni bahwa kondisi pada salah satu titik atau area berhubungan dengan kondisi pada salah satu titik atau area yang berdekatan </a:t>
            </a:r>
            <a:r>
              <a:rPr lang="id-ID" sz="4400" i="1" dirty="0"/>
              <a:t>(neighboring)</a:t>
            </a:r>
            <a:r>
              <a:rPr lang="id-ID" sz="4400" dirty="0"/>
              <a:t>. </a:t>
            </a:r>
            <a:r>
              <a:rPr lang="en-US" sz="4400" dirty="0"/>
              <a:t>(L</a:t>
            </a:r>
            <a:r>
              <a:rPr lang="id-ID" sz="4400" dirty="0"/>
              <a:t>andasan bagi kajian sains regional</a:t>
            </a:r>
            <a:r>
              <a:rPr lang="en-US" sz="4400" dirty="0"/>
              <a:t>).</a:t>
            </a:r>
          </a:p>
          <a:p>
            <a:pPr algn="ctr"/>
            <a:endParaRPr lang="en-US"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2">
            <a:extLst>
              <a:ext uri="{FF2B5EF4-FFF2-40B4-BE49-F238E27FC236}">
                <a16:creationId xmlns:a16="http://schemas.microsoft.com/office/drawing/2014/main" id="{8140A93D-0449-4A80-AF27-54E6985B212E}"/>
              </a:ext>
            </a:extLst>
          </p:cNvPr>
          <p:cNvSpPr/>
          <p:nvPr/>
        </p:nvSpPr>
        <p:spPr>
          <a:xfrm>
            <a:off x="0" y="523978"/>
            <a:ext cx="8819356" cy="860322"/>
          </a:xfrm>
          <a:custGeom>
            <a:avLst/>
            <a:gdLst/>
            <a:ahLst/>
            <a:cxnLst/>
            <a:rect l="l" t="t" r="r" b="b"/>
            <a:pathLst>
              <a:path w="3883025" h="437515">
                <a:moveTo>
                  <a:pt x="3663867" y="0"/>
                </a:moveTo>
                <a:lnTo>
                  <a:pt x="0" y="0"/>
                </a:lnTo>
                <a:lnTo>
                  <a:pt x="0" y="437153"/>
                </a:lnTo>
                <a:lnTo>
                  <a:pt x="3663867" y="437153"/>
                </a:lnTo>
                <a:lnTo>
                  <a:pt x="3713985" y="431380"/>
                </a:lnTo>
                <a:lnTo>
                  <a:pt x="3759992" y="414936"/>
                </a:lnTo>
                <a:lnTo>
                  <a:pt x="3800576" y="389134"/>
                </a:lnTo>
                <a:lnTo>
                  <a:pt x="3834425" y="355285"/>
                </a:lnTo>
                <a:lnTo>
                  <a:pt x="3860228" y="314701"/>
                </a:lnTo>
                <a:lnTo>
                  <a:pt x="3876671" y="268694"/>
                </a:lnTo>
                <a:lnTo>
                  <a:pt x="3882444" y="218577"/>
                </a:lnTo>
                <a:lnTo>
                  <a:pt x="3876671" y="168459"/>
                </a:lnTo>
                <a:lnTo>
                  <a:pt x="3860228" y="122452"/>
                </a:lnTo>
                <a:lnTo>
                  <a:pt x="3834425" y="81868"/>
                </a:lnTo>
                <a:lnTo>
                  <a:pt x="3800576" y="48018"/>
                </a:lnTo>
                <a:lnTo>
                  <a:pt x="3759992" y="22216"/>
                </a:lnTo>
                <a:lnTo>
                  <a:pt x="3713985" y="5772"/>
                </a:lnTo>
                <a:lnTo>
                  <a:pt x="3663867" y="0"/>
                </a:lnTo>
                <a:close/>
              </a:path>
            </a:pathLst>
          </a:custGeom>
          <a:solidFill>
            <a:srgbClr val="00A0F0"/>
          </a:solidFill>
        </p:spPr>
        <p:txBody>
          <a:bodyPr wrap="square" lIns="0" tIns="0" rIns="0" bIns="0" rtlCol="0"/>
          <a:lstStyle/>
          <a:p>
            <a:endParaRPr/>
          </a:p>
        </p:txBody>
      </p:sp>
      <p:sp>
        <p:nvSpPr>
          <p:cNvPr id="7" name="object 4">
            <a:extLst>
              <a:ext uri="{FF2B5EF4-FFF2-40B4-BE49-F238E27FC236}">
                <a16:creationId xmlns:a16="http://schemas.microsoft.com/office/drawing/2014/main" id="{A1200106-1CA4-481F-9290-DA719B20AE10}"/>
              </a:ext>
            </a:extLst>
          </p:cNvPr>
          <p:cNvSpPr txBox="1"/>
          <p:nvPr/>
        </p:nvSpPr>
        <p:spPr>
          <a:xfrm>
            <a:off x="132556" y="618168"/>
            <a:ext cx="8991600" cy="689932"/>
          </a:xfrm>
          <a:prstGeom prst="rect">
            <a:avLst/>
          </a:prstGeom>
        </p:spPr>
        <p:txBody>
          <a:bodyPr vert="horz" wrap="square" lIns="0" tIns="12700" rIns="0" bIns="0" rtlCol="0">
            <a:spAutoFit/>
          </a:bodyPr>
          <a:lstStyle/>
          <a:p>
            <a:pPr marL="12700">
              <a:lnSpc>
                <a:spcPct val="100000"/>
              </a:lnSpc>
              <a:spcBef>
                <a:spcPts val="100"/>
              </a:spcBef>
            </a:pPr>
            <a:r>
              <a:rPr lang="pt-BR" sz="4400" b="1" dirty="0">
                <a:solidFill>
                  <a:srgbClr val="FFFFFF"/>
                </a:solidFill>
                <a:cs typeface="Source Sans Pro Light"/>
              </a:rPr>
              <a:t>ANALISIS EKSPLORASI DATA SPASIAL</a:t>
            </a:r>
            <a:endParaRPr lang="pt-BR" sz="4400" b="1" dirty="0">
              <a:cs typeface="Source Sans Pro Light"/>
            </a:endParaRPr>
          </a:p>
        </p:txBody>
      </p:sp>
      <p:grpSp>
        <p:nvGrpSpPr>
          <p:cNvPr id="46" name="Group 45">
            <a:extLst>
              <a:ext uri="{FF2B5EF4-FFF2-40B4-BE49-F238E27FC236}">
                <a16:creationId xmlns:a16="http://schemas.microsoft.com/office/drawing/2014/main" id="{8515F3FC-DA74-415E-8AF0-8117F3B509EB}"/>
              </a:ext>
            </a:extLst>
          </p:cNvPr>
          <p:cNvGrpSpPr/>
          <p:nvPr/>
        </p:nvGrpSpPr>
        <p:grpSpPr>
          <a:xfrm>
            <a:off x="0" y="9766299"/>
            <a:ext cx="19010313" cy="914401"/>
            <a:chOff x="12664977" y="9766299"/>
            <a:chExt cx="6345336" cy="914401"/>
          </a:xfrm>
        </p:grpSpPr>
        <p:sp>
          <p:nvSpPr>
            <p:cNvPr id="47" name="object 3">
              <a:extLst>
                <a:ext uri="{FF2B5EF4-FFF2-40B4-BE49-F238E27FC236}">
                  <a16:creationId xmlns:a16="http://schemas.microsoft.com/office/drawing/2014/main" id="{8FDFA901-576E-4804-8794-945FA5CE4915}"/>
                </a:ext>
              </a:extLst>
            </p:cNvPr>
            <p:cNvSpPr/>
            <p:nvPr/>
          </p:nvSpPr>
          <p:spPr>
            <a:xfrm>
              <a:off x="12664977" y="9766299"/>
              <a:ext cx="6345336" cy="914401"/>
            </a:xfrm>
            <a:custGeom>
              <a:avLst/>
              <a:gdLst/>
              <a:ahLst/>
              <a:cxnLst/>
              <a:rect l="l" t="t" r="r" b="b"/>
              <a:pathLst>
                <a:path w="1883409" h="440055">
                  <a:moveTo>
                    <a:pt x="0" y="0"/>
                  </a:moveTo>
                  <a:lnTo>
                    <a:pt x="0" y="439737"/>
                  </a:lnTo>
                  <a:lnTo>
                    <a:pt x="1883155" y="439737"/>
                  </a:lnTo>
                  <a:lnTo>
                    <a:pt x="1883155" y="0"/>
                  </a:lnTo>
                  <a:lnTo>
                    <a:pt x="0" y="0"/>
                  </a:lnTo>
                  <a:close/>
                </a:path>
              </a:pathLst>
            </a:custGeom>
            <a:solidFill>
              <a:srgbClr val="FF8200"/>
            </a:solidFill>
          </p:spPr>
          <p:txBody>
            <a:bodyPr wrap="square" lIns="0" tIns="0" rIns="0" bIns="0" rtlCol="0"/>
            <a:lstStyle/>
            <a:p>
              <a:pPr>
                <a:spcAft>
                  <a:spcPts val="600"/>
                </a:spcAft>
              </a:pPr>
              <a:r>
                <a:rPr lang="en-US" sz="2800" b="1" dirty="0"/>
                <a:t> LABORATORIUM DATA SCIENCE – PROGRAM STUDI STATISTIKA </a:t>
              </a:r>
            </a:p>
            <a:p>
              <a:pPr>
                <a:spcAft>
                  <a:spcPts val="600"/>
                </a:spcAft>
              </a:pPr>
              <a:r>
                <a:rPr lang="en-US" sz="2800" b="1" dirty="0"/>
                <a:t> UNIVERSITAS ADI BUANA SURABAYA</a:t>
              </a:r>
            </a:p>
          </p:txBody>
        </p:sp>
        <p:sp>
          <p:nvSpPr>
            <p:cNvPr id="48" name="Rectangle 47">
              <a:extLst>
                <a:ext uri="{FF2B5EF4-FFF2-40B4-BE49-F238E27FC236}">
                  <a16:creationId xmlns:a16="http://schemas.microsoft.com/office/drawing/2014/main" id="{B6AE8B1E-B18A-4764-8583-5E38CB535E0A}"/>
                </a:ext>
              </a:extLst>
            </p:cNvPr>
            <p:cNvSpPr/>
            <p:nvPr/>
          </p:nvSpPr>
          <p:spPr>
            <a:xfrm>
              <a:off x="18660856" y="9766299"/>
              <a:ext cx="349457" cy="914401"/>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3200" b="1" dirty="0"/>
                <a:t>15</a:t>
              </a:r>
            </a:p>
          </p:txBody>
        </p:sp>
      </p:grpSp>
      <p:sp>
        <p:nvSpPr>
          <p:cNvPr id="3" name="Content Placeholder 2">
            <a:extLst>
              <a:ext uri="{FF2B5EF4-FFF2-40B4-BE49-F238E27FC236}">
                <a16:creationId xmlns:a16="http://schemas.microsoft.com/office/drawing/2014/main" id="{6A7818D8-92CB-4FAC-A339-E6A2E1370E1A}"/>
              </a:ext>
            </a:extLst>
          </p:cNvPr>
          <p:cNvSpPr>
            <a:spLocks noGrp="1"/>
          </p:cNvSpPr>
          <p:nvPr>
            <p:ph sz="half" idx="1"/>
          </p:nvPr>
        </p:nvSpPr>
        <p:spPr>
          <a:xfrm>
            <a:off x="1146599" y="1612900"/>
            <a:ext cx="14530757" cy="6784864"/>
          </a:xfrm>
        </p:spPr>
        <p:txBody>
          <a:bodyPr/>
          <a:lstStyle/>
          <a:p>
            <a:r>
              <a:rPr lang="en-US" dirty="0" err="1"/>
              <a:t>Matrik</a:t>
            </a:r>
            <a:r>
              <a:rPr lang="en-US" dirty="0"/>
              <a:t> </a:t>
            </a:r>
            <a:r>
              <a:rPr lang="en-US" dirty="0" err="1"/>
              <a:t>Pembobot</a:t>
            </a:r>
            <a:r>
              <a:rPr lang="en-US" dirty="0"/>
              <a:t> </a:t>
            </a:r>
            <a:r>
              <a:rPr lang="en-US" dirty="0" err="1"/>
              <a:t>Spasial</a:t>
            </a:r>
            <a:endParaRPr lang="en-US" dirty="0"/>
          </a:p>
          <a:p>
            <a:pPr lvl="1"/>
            <a:r>
              <a:rPr lang="en-US" dirty="0"/>
              <a:t>CONTIGUITY </a:t>
            </a:r>
          </a:p>
        </p:txBody>
      </p:sp>
      <p:pic>
        <p:nvPicPr>
          <p:cNvPr id="9" name="Content Placeholder 4">
            <a:extLst>
              <a:ext uri="{FF2B5EF4-FFF2-40B4-BE49-F238E27FC236}">
                <a16:creationId xmlns:a16="http://schemas.microsoft.com/office/drawing/2014/main" id="{952F90EC-13DE-4565-B8B9-4DBEC8E64F8F}"/>
              </a:ext>
            </a:extLst>
          </p:cNvPr>
          <p:cNvPicPr>
            <a:picLocks noChangeAspect="1"/>
          </p:cNvPicPr>
          <p:nvPr/>
        </p:nvPicPr>
        <p:blipFill>
          <a:blip r:embed="rId2"/>
          <a:stretch>
            <a:fillRect/>
          </a:stretch>
        </p:blipFill>
        <p:spPr>
          <a:xfrm>
            <a:off x="6038052" y="3028724"/>
            <a:ext cx="3974527" cy="4659859"/>
          </a:xfrm>
          <a:prstGeom prst="rect">
            <a:avLst/>
          </a:prstGeom>
        </p:spPr>
      </p:pic>
      <p:pic>
        <p:nvPicPr>
          <p:cNvPr id="10" name="Picture 9">
            <a:extLst>
              <a:ext uri="{FF2B5EF4-FFF2-40B4-BE49-F238E27FC236}">
                <a16:creationId xmlns:a16="http://schemas.microsoft.com/office/drawing/2014/main" id="{09A2255E-CC7A-45C4-B485-A64A26B4FE2D}"/>
              </a:ext>
            </a:extLst>
          </p:cNvPr>
          <p:cNvPicPr>
            <a:picLocks noChangeAspect="1"/>
          </p:cNvPicPr>
          <p:nvPr/>
        </p:nvPicPr>
        <p:blipFill>
          <a:blip r:embed="rId3"/>
          <a:stretch>
            <a:fillRect/>
          </a:stretch>
        </p:blipFill>
        <p:spPr>
          <a:xfrm>
            <a:off x="1808956" y="3000292"/>
            <a:ext cx="4327818" cy="4692815"/>
          </a:xfrm>
          <a:prstGeom prst="rect">
            <a:avLst/>
          </a:prstGeom>
        </p:spPr>
      </p:pic>
      <p:pic>
        <p:nvPicPr>
          <p:cNvPr id="11" name="Picture 10">
            <a:extLst>
              <a:ext uri="{FF2B5EF4-FFF2-40B4-BE49-F238E27FC236}">
                <a16:creationId xmlns:a16="http://schemas.microsoft.com/office/drawing/2014/main" id="{62960A75-9CF6-4766-B601-788377759B77}"/>
              </a:ext>
            </a:extLst>
          </p:cNvPr>
          <p:cNvPicPr>
            <a:picLocks noChangeAspect="1"/>
          </p:cNvPicPr>
          <p:nvPr/>
        </p:nvPicPr>
        <p:blipFill>
          <a:blip r:embed="rId4"/>
          <a:stretch>
            <a:fillRect/>
          </a:stretch>
        </p:blipFill>
        <p:spPr>
          <a:xfrm>
            <a:off x="9886152" y="3028724"/>
            <a:ext cx="3886204" cy="4659859"/>
          </a:xfrm>
          <a:prstGeom prst="rect">
            <a:avLst/>
          </a:prstGeom>
        </p:spPr>
      </p:pic>
    </p:spTree>
    <p:extLst>
      <p:ext uri="{BB962C8B-B14F-4D97-AF65-F5344CB8AC3E}">
        <p14:creationId xmlns:p14="http://schemas.microsoft.com/office/powerpoint/2010/main" val="10663305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2">
            <a:extLst>
              <a:ext uri="{FF2B5EF4-FFF2-40B4-BE49-F238E27FC236}">
                <a16:creationId xmlns:a16="http://schemas.microsoft.com/office/drawing/2014/main" id="{8140A93D-0449-4A80-AF27-54E6985B212E}"/>
              </a:ext>
            </a:extLst>
          </p:cNvPr>
          <p:cNvSpPr/>
          <p:nvPr/>
        </p:nvSpPr>
        <p:spPr>
          <a:xfrm>
            <a:off x="0" y="523978"/>
            <a:ext cx="8819356" cy="860322"/>
          </a:xfrm>
          <a:custGeom>
            <a:avLst/>
            <a:gdLst/>
            <a:ahLst/>
            <a:cxnLst/>
            <a:rect l="l" t="t" r="r" b="b"/>
            <a:pathLst>
              <a:path w="3883025" h="437515">
                <a:moveTo>
                  <a:pt x="3663867" y="0"/>
                </a:moveTo>
                <a:lnTo>
                  <a:pt x="0" y="0"/>
                </a:lnTo>
                <a:lnTo>
                  <a:pt x="0" y="437153"/>
                </a:lnTo>
                <a:lnTo>
                  <a:pt x="3663867" y="437153"/>
                </a:lnTo>
                <a:lnTo>
                  <a:pt x="3713985" y="431380"/>
                </a:lnTo>
                <a:lnTo>
                  <a:pt x="3759992" y="414936"/>
                </a:lnTo>
                <a:lnTo>
                  <a:pt x="3800576" y="389134"/>
                </a:lnTo>
                <a:lnTo>
                  <a:pt x="3834425" y="355285"/>
                </a:lnTo>
                <a:lnTo>
                  <a:pt x="3860228" y="314701"/>
                </a:lnTo>
                <a:lnTo>
                  <a:pt x="3876671" y="268694"/>
                </a:lnTo>
                <a:lnTo>
                  <a:pt x="3882444" y="218577"/>
                </a:lnTo>
                <a:lnTo>
                  <a:pt x="3876671" y="168459"/>
                </a:lnTo>
                <a:lnTo>
                  <a:pt x="3860228" y="122452"/>
                </a:lnTo>
                <a:lnTo>
                  <a:pt x="3834425" y="81868"/>
                </a:lnTo>
                <a:lnTo>
                  <a:pt x="3800576" y="48018"/>
                </a:lnTo>
                <a:lnTo>
                  <a:pt x="3759992" y="22216"/>
                </a:lnTo>
                <a:lnTo>
                  <a:pt x="3713985" y="5772"/>
                </a:lnTo>
                <a:lnTo>
                  <a:pt x="3663867" y="0"/>
                </a:lnTo>
                <a:close/>
              </a:path>
            </a:pathLst>
          </a:custGeom>
          <a:solidFill>
            <a:srgbClr val="00A0F0"/>
          </a:solidFill>
        </p:spPr>
        <p:txBody>
          <a:bodyPr wrap="square" lIns="0" tIns="0" rIns="0" bIns="0" rtlCol="0"/>
          <a:lstStyle/>
          <a:p>
            <a:endParaRPr/>
          </a:p>
        </p:txBody>
      </p:sp>
      <p:sp>
        <p:nvSpPr>
          <p:cNvPr id="7" name="object 4">
            <a:extLst>
              <a:ext uri="{FF2B5EF4-FFF2-40B4-BE49-F238E27FC236}">
                <a16:creationId xmlns:a16="http://schemas.microsoft.com/office/drawing/2014/main" id="{A1200106-1CA4-481F-9290-DA719B20AE10}"/>
              </a:ext>
            </a:extLst>
          </p:cNvPr>
          <p:cNvSpPr txBox="1"/>
          <p:nvPr/>
        </p:nvSpPr>
        <p:spPr>
          <a:xfrm>
            <a:off x="132556" y="618168"/>
            <a:ext cx="8991600" cy="689932"/>
          </a:xfrm>
          <a:prstGeom prst="rect">
            <a:avLst/>
          </a:prstGeom>
        </p:spPr>
        <p:txBody>
          <a:bodyPr vert="horz" wrap="square" lIns="0" tIns="12700" rIns="0" bIns="0" rtlCol="0">
            <a:spAutoFit/>
          </a:bodyPr>
          <a:lstStyle/>
          <a:p>
            <a:pPr marL="12700">
              <a:lnSpc>
                <a:spcPct val="100000"/>
              </a:lnSpc>
              <a:spcBef>
                <a:spcPts val="100"/>
              </a:spcBef>
            </a:pPr>
            <a:r>
              <a:rPr lang="pt-BR" sz="4400" b="1" dirty="0">
                <a:solidFill>
                  <a:srgbClr val="FFFFFF"/>
                </a:solidFill>
                <a:cs typeface="Source Sans Pro Light"/>
              </a:rPr>
              <a:t>ANALISIS EKSPLORASI DATA SPASIAL</a:t>
            </a:r>
            <a:endParaRPr lang="pt-BR" sz="4400" b="1" dirty="0">
              <a:cs typeface="Source Sans Pro Light"/>
            </a:endParaRPr>
          </a:p>
        </p:txBody>
      </p:sp>
      <p:grpSp>
        <p:nvGrpSpPr>
          <p:cNvPr id="46" name="Group 45">
            <a:extLst>
              <a:ext uri="{FF2B5EF4-FFF2-40B4-BE49-F238E27FC236}">
                <a16:creationId xmlns:a16="http://schemas.microsoft.com/office/drawing/2014/main" id="{8515F3FC-DA74-415E-8AF0-8117F3B509EB}"/>
              </a:ext>
            </a:extLst>
          </p:cNvPr>
          <p:cNvGrpSpPr/>
          <p:nvPr/>
        </p:nvGrpSpPr>
        <p:grpSpPr>
          <a:xfrm>
            <a:off x="0" y="9766299"/>
            <a:ext cx="19010313" cy="914401"/>
            <a:chOff x="12664977" y="9766299"/>
            <a:chExt cx="6345336" cy="914401"/>
          </a:xfrm>
        </p:grpSpPr>
        <p:sp>
          <p:nvSpPr>
            <p:cNvPr id="47" name="object 3">
              <a:extLst>
                <a:ext uri="{FF2B5EF4-FFF2-40B4-BE49-F238E27FC236}">
                  <a16:creationId xmlns:a16="http://schemas.microsoft.com/office/drawing/2014/main" id="{8FDFA901-576E-4804-8794-945FA5CE4915}"/>
                </a:ext>
              </a:extLst>
            </p:cNvPr>
            <p:cNvSpPr/>
            <p:nvPr/>
          </p:nvSpPr>
          <p:spPr>
            <a:xfrm>
              <a:off x="12664977" y="9766299"/>
              <a:ext cx="6345336" cy="914401"/>
            </a:xfrm>
            <a:custGeom>
              <a:avLst/>
              <a:gdLst/>
              <a:ahLst/>
              <a:cxnLst/>
              <a:rect l="l" t="t" r="r" b="b"/>
              <a:pathLst>
                <a:path w="1883409" h="440055">
                  <a:moveTo>
                    <a:pt x="0" y="0"/>
                  </a:moveTo>
                  <a:lnTo>
                    <a:pt x="0" y="439737"/>
                  </a:lnTo>
                  <a:lnTo>
                    <a:pt x="1883155" y="439737"/>
                  </a:lnTo>
                  <a:lnTo>
                    <a:pt x="1883155" y="0"/>
                  </a:lnTo>
                  <a:lnTo>
                    <a:pt x="0" y="0"/>
                  </a:lnTo>
                  <a:close/>
                </a:path>
              </a:pathLst>
            </a:custGeom>
            <a:solidFill>
              <a:srgbClr val="FF8200"/>
            </a:solidFill>
          </p:spPr>
          <p:txBody>
            <a:bodyPr wrap="square" lIns="0" tIns="0" rIns="0" bIns="0" rtlCol="0"/>
            <a:lstStyle/>
            <a:p>
              <a:pPr>
                <a:spcAft>
                  <a:spcPts val="600"/>
                </a:spcAft>
              </a:pPr>
              <a:r>
                <a:rPr lang="en-US" sz="2800" b="1" dirty="0"/>
                <a:t> LABORATORIUM DATA SCIENCE – PROGRAM STUDI STATISTIKA </a:t>
              </a:r>
            </a:p>
            <a:p>
              <a:pPr>
                <a:spcAft>
                  <a:spcPts val="600"/>
                </a:spcAft>
              </a:pPr>
              <a:r>
                <a:rPr lang="en-US" sz="2800" b="1" dirty="0"/>
                <a:t> UNIVERSITAS ADI BUANA SURABAYA</a:t>
              </a:r>
            </a:p>
          </p:txBody>
        </p:sp>
        <p:sp>
          <p:nvSpPr>
            <p:cNvPr id="48" name="Rectangle 47">
              <a:extLst>
                <a:ext uri="{FF2B5EF4-FFF2-40B4-BE49-F238E27FC236}">
                  <a16:creationId xmlns:a16="http://schemas.microsoft.com/office/drawing/2014/main" id="{B6AE8B1E-B18A-4764-8583-5E38CB535E0A}"/>
                </a:ext>
              </a:extLst>
            </p:cNvPr>
            <p:cNvSpPr/>
            <p:nvPr/>
          </p:nvSpPr>
          <p:spPr>
            <a:xfrm>
              <a:off x="18660856" y="9766299"/>
              <a:ext cx="349457" cy="914401"/>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3200" b="1" dirty="0"/>
                <a:t>16</a:t>
              </a:r>
            </a:p>
          </p:txBody>
        </p:sp>
      </p:grpSp>
      <p:sp>
        <p:nvSpPr>
          <p:cNvPr id="3" name="Content Placeholder 2">
            <a:extLst>
              <a:ext uri="{FF2B5EF4-FFF2-40B4-BE49-F238E27FC236}">
                <a16:creationId xmlns:a16="http://schemas.microsoft.com/office/drawing/2014/main" id="{6A7818D8-92CB-4FAC-A339-E6A2E1370E1A}"/>
              </a:ext>
            </a:extLst>
          </p:cNvPr>
          <p:cNvSpPr>
            <a:spLocks noGrp="1"/>
          </p:cNvSpPr>
          <p:nvPr>
            <p:ph sz="half" idx="1"/>
          </p:nvPr>
        </p:nvSpPr>
        <p:spPr>
          <a:xfrm>
            <a:off x="1146599" y="1612900"/>
            <a:ext cx="14530757" cy="6784864"/>
          </a:xfrm>
        </p:spPr>
        <p:txBody>
          <a:bodyPr/>
          <a:lstStyle/>
          <a:p>
            <a:r>
              <a:rPr lang="en-US" dirty="0" err="1"/>
              <a:t>Matrik</a:t>
            </a:r>
            <a:r>
              <a:rPr lang="en-US" dirty="0"/>
              <a:t> </a:t>
            </a:r>
            <a:r>
              <a:rPr lang="en-US" dirty="0" err="1"/>
              <a:t>Pembobot</a:t>
            </a:r>
            <a:r>
              <a:rPr lang="en-US" dirty="0"/>
              <a:t> </a:t>
            </a:r>
            <a:r>
              <a:rPr lang="en-US" dirty="0" err="1"/>
              <a:t>Spasial</a:t>
            </a:r>
            <a:endParaRPr lang="en-US" dirty="0"/>
          </a:p>
          <a:p>
            <a:pPr lvl="1"/>
            <a:r>
              <a:rPr lang="en-US" dirty="0"/>
              <a:t>ROOK CONTIGUITY </a:t>
            </a:r>
          </a:p>
        </p:txBody>
      </p:sp>
      <p:pic>
        <p:nvPicPr>
          <p:cNvPr id="12" name="Content Placeholder 3">
            <a:extLst>
              <a:ext uri="{FF2B5EF4-FFF2-40B4-BE49-F238E27FC236}">
                <a16:creationId xmlns:a16="http://schemas.microsoft.com/office/drawing/2014/main" id="{BE838956-E95B-436B-B620-ABE8CE6EF4DD}"/>
              </a:ext>
            </a:extLst>
          </p:cNvPr>
          <p:cNvPicPr>
            <a:picLocks noChangeAspect="1"/>
          </p:cNvPicPr>
          <p:nvPr/>
        </p:nvPicPr>
        <p:blipFill>
          <a:blip r:embed="rId2"/>
          <a:stretch>
            <a:fillRect/>
          </a:stretch>
        </p:blipFill>
        <p:spPr>
          <a:xfrm>
            <a:off x="2113756" y="3060700"/>
            <a:ext cx="10196313" cy="4038600"/>
          </a:xfrm>
          <a:prstGeom prst="rect">
            <a:avLst/>
          </a:prstGeom>
        </p:spPr>
      </p:pic>
    </p:spTree>
    <p:extLst>
      <p:ext uri="{BB962C8B-B14F-4D97-AF65-F5344CB8AC3E}">
        <p14:creationId xmlns:p14="http://schemas.microsoft.com/office/powerpoint/2010/main" val="24592871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2">
            <a:extLst>
              <a:ext uri="{FF2B5EF4-FFF2-40B4-BE49-F238E27FC236}">
                <a16:creationId xmlns:a16="http://schemas.microsoft.com/office/drawing/2014/main" id="{8140A93D-0449-4A80-AF27-54E6985B212E}"/>
              </a:ext>
            </a:extLst>
          </p:cNvPr>
          <p:cNvSpPr/>
          <p:nvPr/>
        </p:nvSpPr>
        <p:spPr>
          <a:xfrm>
            <a:off x="0" y="523978"/>
            <a:ext cx="8819356" cy="860322"/>
          </a:xfrm>
          <a:custGeom>
            <a:avLst/>
            <a:gdLst/>
            <a:ahLst/>
            <a:cxnLst/>
            <a:rect l="l" t="t" r="r" b="b"/>
            <a:pathLst>
              <a:path w="3883025" h="437515">
                <a:moveTo>
                  <a:pt x="3663867" y="0"/>
                </a:moveTo>
                <a:lnTo>
                  <a:pt x="0" y="0"/>
                </a:lnTo>
                <a:lnTo>
                  <a:pt x="0" y="437153"/>
                </a:lnTo>
                <a:lnTo>
                  <a:pt x="3663867" y="437153"/>
                </a:lnTo>
                <a:lnTo>
                  <a:pt x="3713985" y="431380"/>
                </a:lnTo>
                <a:lnTo>
                  <a:pt x="3759992" y="414936"/>
                </a:lnTo>
                <a:lnTo>
                  <a:pt x="3800576" y="389134"/>
                </a:lnTo>
                <a:lnTo>
                  <a:pt x="3834425" y="355285"/>
                </a:lnTo>
                <a:lnTo>
                  <a:pt x="3860228" y="314701"/>
                </a:lnTo>
                <a:lnTo>
                  <a:pt x="3876671" y="268694"/>
                </a:lnTo>
                <a:lnTo>
                  <a:pt x="3882444" y="218577"/>
                </a:lnTo>
                <a:lnTo>
                  <a:pt x="3876671" y="168459"/>
                </a:lnTo>
                <a:lnTo>
                  <a:pt x="3860228" y="122452"/>
                </a:lnTo>
                <a:lnTo>
                  <a:pt x="3834425" y="81868"/>
                </a:lnTo>
                <a:lnTo>
                  <a:pt x="3800576" y="48018"/>
                </a:lnTo>
                <a:lnTo>
                  <a:pt x="3759992" y="22216"/>
                </a:lnTo>
                <a:lnTo>
                  <a:pt x="3713985" y="5772"/>
                </a:lnTo>
                <a:lnTo>
                  <a:pt x="3663867" y="0"/>
                </a:lnTo>
                <a:close/>
              </a:path>
            </a:pathLst>
          </a:custGeom>
          <a:solidFill>
            <a:srgbClr val="00A0F0"/>
          </a:solidFill>
        </p:spPr>
        <p:txBody>
          <a:bodyPr wrap="square" lIns="0" tIns="0" rIns="0" bIns="0" rtlCol="0"/>
          <a:lstStyle/>
          <a:p>
            <a:endParaRPr/>
          </a:p>
        </p:txBody>
      </p:sp>
      <p:sp>
        <p:nvSpPr>
          <p:cNvPr id="7" name="object 4">
            <a:extLst>
              <a:ext uri="{FF2B5EF4-FFF2-40B4-BE49-F238E27FC236}">
                <a16:creationId xmlns:a16="http://schemas.microsoft.com/office/drawing/2014/main" id="{A1200106-1CA4-481F-9290-DA719B20AE10}"/>
              </a:ext>
            </a:extLst>
          </p:cNvPr>
          <p:cNvSpPr txBox="1"/>
          <p:nvPr/>
        </p:nvSpPr>
        <p:spPr>
          <a:xfrm>
            <a:off x="132556" y="618168"/>
            <a:ext cx="8991600" cy="689932"/>
          </a:xfrm>
          <a:prstGeom prst="rect">
            <a:avLst/>
          </a:prstGeom>
        </p:spPr>
        <p:txBody>
          <a:bodyPr vert="horz" wrap="square" lIns="0" tIns="12700" rIns="0" bIns="0" rtlCol="0">
            <a:spAutoFit/>
          </a:bodyPr>
          <a:lstStyle/>
          <a:p>
            <a:pPr marL="12700">
              <a:lnSpc>
                <a:spcPct val="100000"/>
              </a:lnSpc>
              <a:spcBef>
                <a:spcPts val="100"/>
              </a:spcBef>
            </a:pPr>
            <a:r>
              <a:rPr lang="pt-BR" sz="4400" b="1" dirty="0">
                <a:solidFill>
                  <a:srgbClr val="FFFFFF"/>
                </a:solidFill>
                <a:cs typeface="Source Sans Pro Light"/>
              </a:rPr>
              <a:t>ANALISIS EKSPLORASI DATA SPASIAL</a:t>
            </a:r>
            <a:endParaRPr lang="pt-BR" sz="4400" b="1" dirty="0">
              <a:cs typeface="Source Sans Pro Light"/>
            </a:endParaRPr>
          </a:p>
        </p:txBody>
      </p:sp>
      <p:grpSp>
        <p:nvGrpSpPr>
          <p:cNvPr id="46" name="Group 45">
            <a:extLst>
              <a:ext uri="{FF2B5EF4-FFF2-40B4-BE49-F238E27FC236}">
                <a16:creationId xmlns:a16="http://schemas.microsoft.com/office/drawing/2014/main" id="{8515F3FC-DA74-415E-8AF0-8117F3B509EB}"/>
              </a:ext>
            </a:extLst>
          </p:cNvPr>
          <p:cNvGrpSpPr/>
          <p:nvPr/>
        </p:nvGrpSpPr>
        <p:grpSpPr>
          <a:xfrm>
            <a:off x="0" y="9766299"/>
            <a:ext cx="19010313" cy="914401"/>
            <a:chOff x="12664977" y="9766299"/>
            <a:chExt cx="6345336" cy="914401"/>
          </a:xfrm>
        </p:grpSpPr>
        <p:sp>
          <p:nvSpPr>
            <p:cNvPr id="47" name="object 3">
              <a:extLst>
                <a:ext uri="{FF2B5EF4-FFF2-40B4-BE49-F238E27FC236}">
                  <a16:creationId xmlns:a16="http://schemas.microsoft.com/office/drawing/2014/main" id="{8FDFA901-576E-4804-8794-945FA5CE4915}"/>
                </a:ext>
              </a:extLst>
            </p:cNvPr>
            <p:cNvSpPr/>
            <p:nvPr/>
          </p:nvSpPr>
          <p:spPr>
            <a:xfrm>
              <a:off x="12664977" y="9766299"/>
              <a:ext cx="6345336" cy="914401"/>
            </a:xfrm>
            <a:custGeom>
              <a:avLst/>
              <a:gdLst/>
              <a:ahLst/>
              <a:cxnLst/>
              <a:rect l="l" t="t" r="r" b="b"/>
              <a:pathLst>
                <a:path w="1883409" h="440055">
                  <a:moveTo>
                    <a:pt x="0" y="0"/>
                  </a:moveTo>
                  <a:lnTo>
                    <a:pt x="0" y="439737"/>
                  </a:lnTo>
                  <a:lnTo>
                    <a:pt x="1883155" y="439737"/>
                  </a:lnTo>
                  <a:lnTo>
                    <a:pt x="1883155" y="0"/>
                  </a:lnTo>
                  <a:lnTo>
                    <a:pt x="0" y="0"/>
                  </a:lnTo>
                  <a:close/>
                </a:path>
              </a:pathLst>
            </a:custGeom>
            <a:solidFill>
              <a:srgbClr val="FF8200"/>
            </a:solidFill>
          </p:spPr>
          <p:txBody>
            <a:bodyPr wrap="square" lIns="0" tIns="0" rIns="0" bIns="0" rtlCol="0"/>
            <a:lstStyle/>
            <a:p>
              <a:pPr>
                <a:spcAft>
                  <a:spcPts val="600"/>
                </a:spcAft>
              </a:pPr>
              <a:r>
                <a:rPr lang="en-US" sz="2800" b="1" dirty="0"/>
                <a:t> LABORATORIUM DATA SCIENCE – PROGRAM STUDI STATISTIKA </a:t>
              </a:r>
            </a:p>
            <a:p>
              <a:pPr>
                <a:spcAft>
                  <a:spcPts val="600"/>
                </a:spcAft>
              </a:pPr>
              <a:r>
                <a:rPr lang="en-US" sz="2800" b="1" dirty="0"/>
                <a:t> UNIVERSITAS ADI BUANA SURABAYA</a:t>
              </a:r>
            </a:p>
          </p:txBody>
        </p:sp>
        <p:sp>
          <p:nvSpPr>
            <p:cNvPr id="48" name="Rectangle 47">
              <a:extLst>
                <a:ext uri="{FF2B5EF4-FFF2-40B4-BE49-F238E27FC236}">
                  <a16:creationId xmlns:a16="http://schemas.microsoft.com/office/drawing/2014/main" id="{B6AE8B1E-B18A-4764-8583-5E38CB535E0A}"/>
                </a:ext>
              </a:extLst>
            </p:cNvPr>
            <p:cNvSpPr/>
            <p:nvPr/>
          </p:nvSpPr>
          <p:spPr>
            <a:xfrm>
              <a:off x="18660856" y="9766299"/>
              <a:ext cx="349457" cy="914401"/>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3200" b="1" dirty="0"/>
                <a:t>17</a:t>
              </a:r>
            </a:p>
          </p:txBody>
        </p:sp>
      </p:grpSp>
      <p:sp>
        <p:nvSpPr>
          <p:cNvPr id="3" name="Content Placeholder 2">
            <a:extLst>
              <a:ext uri="{FF2B5EF4-FFF2-40B4-BE49-F238E27FC236}">
                <a16:creationId xmlns:a16="http://schemas.microsoft.com/office/drawing/2014/main" id="{6A7818D8-92CB-4FAC-A339-E6A2E1370E1A}"/>
              </a:ext>
            </a:extLst>
          </p:cNvPr>
          <p:cNvSpPr>
            <a:spLocks noGrp="1"/>
          </p:cNvSpPr>
          <p:nvPr>
            <p:ph sz="half" idx="1"/>
          </p:nvPr>
        </p:nvSpPr>
        <p:spPr>
          <a:xfrm>
            <a:off x="1146599" y="1612900"/>
            <a:ext cx="8079383" cy="6784864"/>
          </a:xfrm>
        </p:spPr>
        <p:txBody>
          <a:bodyPr/>
          <a:lstStyle/>
          <a:p>
            <a:r>
              <a:rPr lang="en-US" dirty="0" err="1"/>
              <a:t>Matrik</a:t>
            </a:r>
            <a:r>
              <a:rPr lang="en-US" dirty="0"/>
              <a:t> </a:t>
            </a:r>
            <a:r>
              <a:rPr lang="en-US" dirty="0" err="1"/>
              <a:t>Pembobot</a:t>
            </a:r>
            <a:r>
              <a:rPr lang="en-US" dirty="0"/>
              <a:t> </a:t>
            </a:r>
            <a:r>
              <a:rPr lang="en-US" dirty="0" err="1"/>
              <a:t>Spasial</a:t>
            </a:r>
            <a:endParaRPr lang="en-US" dirty="0"/>
          </a:p>
          <a:p>
            <a:pPr lvl="1"/>
            <a:r>
              <a:rPr lang="en-US" dirty="0"/>
              <a:t>BISHOP CONTIGUITY</a:t>
            </a:r>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r>
              <a:rPr lang="en-US" dirty="0"/>
              <a:t>QUEEN CONTIGUITY ?</a:t>
            </a:r>
          </a:p>
          <a:p>
            <a:pPr lvl="1"/>
            <a:endParaRPr lang="en-US" dirty="0"/>
          </a:p>
        </p:txBody>
      </p:sp>
      <p:pic>
        <p:nvPicPr>
          <p:cNvPr id="2" name="Picture 1">
            <a:extLst>
              <a:ext uri="{FF2B5EF4-FFF2-40B4-BE49-F238E27FC236}">
                <a16:creationId xmlns:a16="http://schemas.microsoft.com/office/drawing/2014/main" id="{7CA8453C-DFD7-4FD2-BE7D-2DEDA615BA56}"/>
              </a:ext>
            </a:extLst>
          </p:cNvPr>
          <p:cNvPicPr>
            <a:picLocks noChangeAspect="1"/>
          </p:cNvPicPr>
          <p:nvPr/>
        </p:nvPicPr>
        <p:blipFill>
          <a:blip r:embed="rId2"/>
          <a:stretch>
            <a:fillRect/>
          </a:stretch>
        </p:blipFill>
        <p:spPr>
          <a:xfrm>
            <a:off x="2223544" y="2984500"/>
            <a:ext cx="9420006" cy="3733800"/>
          </a:xfrm>
          <a:prstGeom prst="rect">
            <a:avLst/>
          </a:prstGeom>
        </p:spPr>
      </p:pic>
    </p:spTree>
    <p:extLst>
      <p:ext uri="{BB962C8B-B14F-4D97-AF65-F5344CB8AC3E}">
        <p14:creationId xmlns:p14="http://schemas.microsoft.com/office/powerpoint/2010/main" val="20720329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2">
            <a:extLst>
              <a:ext uri="{FF2B5EF4-FFF2-40B4-BE49-F238E27FC236}">
                <a16:creationId xmlns:a16="http://schemas.microsoft.com/office/drawing/2014/main" id="{8140A93D-0449-4A80-AF27-54E6985B212E}"/>
              </a:ext>
            </a:extLst>
          </p:cNvPr>
          <p:cNvSpPr/>
          <p:nvPr/>
        </p:nvSpPr>
        <p:spPr>
          <a:xfrm>
            <a:off x="0" y="523978"/>
            <a:ext cx="8819356" cy="860322"/>
          </a:xfrm>
          <a:custGeom>
            <a:avLst/>
            <a:gdLst/>
            <a:ahLst/>
            <a:cxnLst/>
            <a:rect l="l" t="t" r="r" b="b"/>
            <a:pathLst>
              <a:path w="3883025" h="437515">
                <a:moveTo>
                  <a:pt x="3663867" y="0"/>
                </a:moveTo>
                <a:lnTo>
                  <a:pt x="0" y="0"/>
                </a:lnTo>
                <a:lnTo>
                  <a:pt x="0" y="437153"/>
                </a:lnTo>
                <a:lnTo>
                  <a:pt x="3663867" y="437153"/>
                </a:lnTo>
                <a:lnTo>
                  <a:pt x="3713985" y="431380"/>
                </a:lnTo>
                <a:lnTo>
                  <a:pt x="3759992" y="414936"/>
                </a:lnTo>
                <a:lnTo>
                  <a:pt x="3800576" y="389134"/>
                </a:lnTo>
                <a:lnTo>
                  <a:pt x="3834425" y="355285"/>
                </a:lnTo>
                <a:lnTo>
                  <a:pt x="3860228" y="314701"/>
                </a:lnTo>
                <a:lnTo>
                  <a:pt x="3876671" y="268694"/>
                </a:lnTo>
                <a:lnTo>
                  <a:pt x="3882444" y="218577"/>
                </a:lnTo>
                <a:lnTo>
                  <a:pt x="3876671" y="168459"/>
                </a:lnTo>
                <a:lnTo>
                  <a:pt x="3860228" y="122452"/>
                </a:lnTo>
                <a:lnTo>
                  <a:pt x="3834425" y="81868"/>
                </a:lnTo>
                <a:lnTo>
                  <a:pt x="3800576" y="48018"/>
                </a:lnTo>
                <a:lnTo>
                  <a:pt x="3759992" y="22216"/>
                </a:lnTo>
                <a:lnTo>
                  <a:pt x="3713985" y="5772"/>
                </a:lnTo>
                <a:lnTo>
                  <a:pt x="3663867" y="0"/>
                </a:lnTo>
                <a:close/>
              </a:path>
            </a:pathLst>
          </a:custGeom>
          <a:solidFill>
            <a:srgbClr val="00A0F0"/>
          </a:solidFill>
        </p:spPr>
        <p:txBody>
          <a:bodyPr wrap="square" lIns="0" tIns="0" rIns="0" bIns="0" rtlCol="0"/>
          <a:lstStyle/>
          <a:p>
            <a:endParaRPr/>
          </a:p>
        </p:txBody>
      </p:sp>
      <p:sp>
        <p:nvSpPr>
          <p:cNvPr id="7" name="object 4">
            <a:extLst>
              <a:ext uri="{FF2B5EF4-FFF2-40B4-BE49-F238E27FC236}">
                <a16:creationId xmlns:a16="http://schemas.microsoft.com/office/drawing/2014/main" id="{A1200106-1CA4-481F-9290-DA719B20AE10}"/>
              </a:ext>
            </a:extLst>
          </p:cNvPr>
          <p:cNvSpPr txBox="1"/>
          <p:nvPr/>
        </p:nvSpPr>
        <p:spPr>
          <a:xfrm>
            <a:off x="132556" y="618168"/>
            <a:ext cx="8991600" cy="689932"/>
          </a:xfrm>
          <a:prstGeom prst="rect">
            <a:avLst/>
          </a:prstGeom>
        </p:spPr>
        <p:txBody>
          <a:bodyPr vert="horz" wrap="square" lIns="0" tIns="12700" rIns="0" bIns="0" rtlCol="0">
            <a:spAutoFit/>
          </a:bodyPr>
          <a:lstStyle/>
          <a:p>
            <a:pPr marL="12700">
              <a:lnSpc>
                <a:spcPct val="100000"/>
              </a:lnSpc>
              <a:spcBef>
                <a:spcPts val="100"/>
              </a:spcBef>
            </a:pPr>
            <a:r>
              <a:rPr lang="pt-BR" sz="4400" b="1" dirty="0">
                <a:solidFill>
                  <a:srgbClr val="FFFFFF"/>
                </a:solidFill>
                <a:cs typeface="Source Sans Pro Light"/>
              </a:rPr>
              <a:t>ANALISIS EKSPLORASI DATA SPASIAL</a:t>
            </a:r>
            <a:endParaRPr lang="pt-BR" sz="4400" b="1" dirty="0">
              <a:cs typeface="Source Sans Pro Light"/>
            </a:endParaRPr>
          </a:p>
        </p:txBody>
      </p:sp>
      <p:grpSp>
        <p:nvGrpSpPr>
          <p:cNvPr id="46" name="Group 45">
            <a:extLst>
              <a:ext uri="{FF2B5EF4-FFF2-40B4-BE49-F238E27FC236}">
                <a16:creationId xmlns:a16="http://schemas.microsoft.com/office/drawing/2014/main" id="{8515F3FC-DA74-415E-8AF0-8117F3B509EB}"/>
              </a:ext>
            </a:extLst>
          </p:cNvPr>
          <p:cNvGrpSpPr/>
          <p:nvPr/>
        </p:nvGrpSpPr>
        <p:grpSpPr>
          <a:xfrm>
            <a:off x="0" y="9766299"/>
            <a:ext cx="19010313" cy="914401"/>
            <a:chOff x="12664977" y="9766299"/>
            <a:chExt cx="6345336" cy="914401"/>
          </a:xfrm>
        </p:grpSpPr>
        <p:sp>
          <p:nvSpPr>
            <p:cNvPr id="47" name="object 3">
              <a:extLst>
                <a:ext uri="{FF2B5EF4-FFF2-40B4-BE49-F238E27FC236}">
                  <a16:creationId xmlns:a16="http://schemas.microsoft.com/office/drawing/2014/main" id="{8FDFA901-576E-4804-8794-945FA5CE4915}"/>
                </a:ext>
              </a:extLst>
            </p:cNvPr>
            <p:cNvSpPr/>
            <p:nvPr/>
          </p:nvSpPr>
          <p:spPr>
            <a:xfrm>
              <a:off x="12664977" y="9766299"/>
              <a:ext cx="6345336" cy="914401"/>
            </a:xfrm>
            <a:custGeom>
              <a:avLst/>
              <a:gdLst/>
              <a:ahLst/>
              <a:cxnLst/>
              <a:rect l="l" t="t" r="r" b="b"/>
              <a:pathLst>
                <a:path w="1883409" h="440055">
                  <a:moveTo>
                    <a:pt x="0" y="0"/>
                  </a:moveTo>
                  <a:lnTo>
                    <a:pt x="0" y="439737"/>
                  </a:lnTo>
                  <a:lnTo>
                    <a:pt x="1883155" y="439737"/>
                  </a:lnTo>
                  <a:lnTo>
                    <a:pt x="1883155" y="0"/>
                  </a:lnTo>
                  <a:lnTo>
                    <a:pt x="0" y="0"/>
                  </a:lnTo>
                  <a:close/>
                </a:path>
              </a:pathLst>
            </a:custGeom>
            <a:solidFill>
              <a:srgbClr val="FF8200"/>
            </a:solidFill>
          </p:spPr>
          <p:txBody>
            <a:bodyPr wrap="square" lIns="0" tIns="0" rIns="0" bIns="0" rtlCol="0"/>
            <a:lstStyle/>
            <a:p>
              <a:pPr>
                <a:spcAft>
                  <a:spcPts val="600"/>
                </a:spcAft>
              </a:pPr>
              <a:r>
                <a:rPr lang="en-US" sz="2800" b="1" dirty="0"/>
                <a:t> LABORATORIUM DATA SCIENCE – PROGRAM STUDI STATISTIKA </a:t>
              </a:r>
            </a:p>
            <a:p>
              <a:pPr>
                <a:spcAft>
                  <a:spcPts val="600"/>
                </a:spcAft>
              </a:pPr>
              <a:r>
                <a:rPr lang="en-US" sz="2800" b="1" dirty="0"/>
                <a:t> UNIVERSITAS ADI BUANA SURABAYA</a:t>
              </a:r>
            </a:p>
          </p:txBody>
        </p:sp>
        <p:sp>
          <p:nvSpPr>
            <p:cNvPr id="48" name="Rectangle 47">
              <a:extLst>
                <a:ext uri="{FF2B5EF4-FFF2-40B4-BE49-F238E27FC236}">
                  <a16:creationId xmlns:a16="http://schemas.microsoft.com/office/drawing/2014/main" id="{B6AE8B1E-B18A-4764-8583-5E38CB535E0A}"/>
                </a:ext>
              </a:extLst>
            </p:cNvPr>
            <p:cNvSpPr/>
            <p:nvPr/>
          </p:nvSpPr>
          <p:spPr>
            <a:xfrm>
              <a:off x="18660856" y="9766299"/>
              <a:ext cx="349457" cy="914401"/>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3200" b="1" dirty="0"/>
                <a:t>18</a:t>
              </a:r>
            </a:p>
          </p:txBody>
        </p:sp>
      </p:grpSp>
      <p:sp>
        <p:nvSpPr>
          <p:cNvPr id="3" name="Content Placeholder 2">
            <a:extLst>
              <a:ext uri="{FF2B5EF4-FFF2-40B4-BE49-F238E27FC236}">
                <a16:creationId xmlns:a16="http://schemas.microsoft.com/office/drawing/2014/main" id="{6A7818D8-92CB-4FAC-A339-E6A2E1370E1A}"/>
              </a:ext>
            </a:extLst>
          </p:cNvPr>
          <p:cNvSpPr>
            <a:spLocks noGrp="1"/>
          </p:cNvSpPr>
          <p:nvPr>
            <p:ph sz="half" idx="1"/>
          </p:nvPr>
        </p:nvSpPr>
        <p:spPr>
          <a:xfrm>
            <a:off x="1146599" y="1612900"/>
            <a:ext cx="8079383" cy="6784864"/>
          </a:xfrm>
        </p:spPr>
        <p:txBody>
          <a:bodyPr/>
          <a:lstStyle/>
          <a:p>
            <a:r>
              <a:rPr lang="en-US" dirty="0" err="1"/>
              <a:t>Matrik</a:t>
            </a:r>
            <a:r>
              <a:rPr lang="en-US" dirty="0"/>
              <a:t> </a:t>
            </a:r>
            <a:r>
              <a:rPr lang="en-US" dirty="0" err="1"/>
              <a:t>Pembobot</a:t>
            </a:r>
            <a:r>
              <a:rPr lang="en-US" dirty="0"/>
              <a:t> </a:t>
            </a:r>
            <a:r>
              <a:rPr lang="en-US" dirty="0" err="1"/>
              <a:t>Spasial</a:t>
            </a:r>
            <a:endParaRPr lang="en-US" dirty="0"/>
          </a:p>
          <a:p>
            <a:pPr lvl="1"/>
            <a:r>
              <a:rPr lang="en-US" sz="4000" i="1" dirty="0"/>
              <a:t>Normalized Weights</a:t>
            </a:r>
            <a:endParaRPr lang="en-US" dirty="0"/>
          </a:p>
        </p:txBody>
      </p:sp>
      <p:pic>
        <p:nvPicPr>
          <p:cNvPr id="2" name="Picture 1">
            <a:extLst>
              <a:ext uri="{FF2B5EF4-FFF2-40B4-BE49-F238E27FC236}">
                <a16:creationId xmlns:a16="http://schemas.microsoft.com/office/drawing/2014/main" id="{54287140-4BFF-4A4B-AF79-A4EE986B8CE4}"/>
              </a:ext>
            </a:extLst>
          </p:cNvPr>
          <p:cNvPicPr>
            <a:picLocks noChangeAspect="1"/>
          </p:cNvPicPr>
          <p:nvPr/>
        </p:nvPicPr>
        <p:blipFill>
          <a:blip r:embed="rId3"/>
          <a:stretch>
            <a:fillRect/>
          </a:stretch>
        </p:blipFill>
        <p:spPr>
          <a:xfrm>
            <a:off x="2799555" y="2988940"/>
            <a:ext cx="10532321" cy="2510160"/>
          </a:xfrm>
          <a:prstGeom prst="rect">
            <a:avLst/>
          </a:prstGeom>
        </p:spPr>
      </p:pic>
      <p:pic>
        <p:nvPicPr>
          <p:cNvPr id="4" name="Picture 3">
            <a:extLst>
              <a:ext uri="{FF2B5EF4-FFF2-40B4-BE49-F238E27FC236}">
                <a16:creationId xmlns:a16="http://schemas.microsoft.com/office/drawing/2014/main" id="{7CD43051-BC2F-4775-AC15-07886E96E639}"/>
              </a:ext>
            </a:extLst>
          </p:cNvPr>
          <p:cNvPicPr>
            <a:picLocks noChangeAspect="1"/>
          </p:cNvPicPr>
          <p:nvPr/>
        </p:nvPicPr>
        <p:blipFill>
          <a:blip r:embed="rId4"/>
          <a:stretch>
            <a:fillRect/>
          </a:stretch>
        </p:blipFill>
        <p:spPr>
          <a:xfrm>
            <a:off x="6872142" y="6867634"/>
            <a:ext cx="4385614" cy="2313883"/>
          </a:xfrm>
          <a:prstGeom prst="rect">
            <a:avLst/>
          </a:prstGeom>
        </p:spPr>
      </p:pic>
      <p:sp>
        <p:nvSpPr>
          <p:cNvPr id="8" name="Down Arrow 5">
            <a:extLst>
              <a:ext uri="{FF2B5EF4-FFF2-40B4-BE49-F238E27FC236}">
                <a16:creationId xmlns:a16="http://schemas.microsoft.com/office/drawing/2014/main" id="{1931F8F1-045E-4D5D-B296-0650C2E70A22}"/>
              </a:ext>
            </a:extLst>
          </p:cNvPr>
          <p:cNvSpPr/>
          <p:nvPr/>
        </p:nvSpPr>
        <p:spPr>
          <a:xfrm>
            <a:off x="8549141" y="5978052"/>
            <a:ext cx="533400" cy="609600"/>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graphicFrame>
        <p:nvGraphicFramePr>
          <p:cNvPr id="10" name="Object 9">
            <a:extLst>
              <a:ext uri="{FF2B5EF4-FFF2-40B4-BE49-F238E27FC236}">
                <a16:creationId xmlns:a16="http://schemas.microsoft.com/office/drawing/2014/main" id="{0EA666B0-D607-48E9-B945-0906A7A413BE}"/>
              </a:ext>
            </a:extLst>
          </p:cNvPr>
          <p:cNvGraphicFramePr>
            <a:graphicFrameLocks noChangeAspect="1"/>
          </p:cNvGraphicFramePr>
          <p:nvPr>
            <p:extLst>
              <p:ext uri="{D42A27DB-BD31-4B8C-83A1-F6EECF244321}">
                <p14:modId xmlns:p14="http://schemas.microsoft.com/office/powerpoint/2010/main" val="1799454375"/>
              </p:ext>
            </p:extLst>
          </p:nvPr>
        </p:nvGraphicFramePr>
        <p:xfrm>
          <a:off x="3479090" y="7000683"/>
          <a:ext cx="2298532" cy="2047783"/>
        </p:xfrm>
        <a:graphic>
          <a:graphicData uri="http://schemas.openxmlformats.org/presentationml/2006/ole">
            <mc:AlternateContent xmlns:mc="http://schemas.openxmlformats.org/markup-compatibility/2006">
              <mc:Choice xmlns:v="urn:schemas-microsoft-com:vml" Requires="v">
                <p:oleObj spid="_x0000_s4121" name="Equation" r:id="rId5" imgW="736600" imgH="660400" progId="Equation.DSMT4">
                  <p:embed/>
                </p:oleObj>
              </mc:Choice>
              <mc:Fallback>
                <p:oleObj name="Equation" r:id="rId5" imgW="736600" imgH="660400" progId="Equation.DSMT4">
                  <p:embed/>
                  <p:pic>
                    <p:nvPicPr>
                      <p:cNvPr id="9" name="Object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79090" y="7000683"/>
                        <a:ext cx="2298532" cy="2047783"/>
                      </a:xfrm>
                      <a:prstGeom prst="rect">
                        <a:avLst/>
                      </a:prstGeom>
                      <a:noFill/>
                    </p:spPr>
                  </p:pic>
                </p:oleObj>
              </mc:Fallback>
            </mc:AlternateContent>
          </a:graphicData>
        </a:graphic>
      </p:graphicFrame>
    </p:spTree>
    <p:extLst>
      <p:ext uri="{BB962C8B-B14F-4D97-AF65-F5344CB8AC3E}">
        <p14:creationId xmlns:p14="http://schemas.microsoft.com/office/powerpoint/2010/main" val="38264815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2">
            <a:extLst>
              <a:ext uri="{FF2B5EF4-FFF2-40B4-BE49-F238E27FC236}">
                <a16:creationId xmlns:a16="http://schemas.microsoft.com/office/drawing/2014/main" id="{8140A93D-0449-4A80-AF27-54E6985B212E}"/>
              </a:ext>
            </a:extLst>
          </p:cNvPr>
          <p:cNvSpPr/>
          <p:nvPr/>
        </p:nvSpPr>
        <p:spPr>
          <a:xfrm>
            <a:off x="0" y="523978"/>
            <a:ext cx="8819356" cy="860322"/>
          </a:xfrm>
          <a:custGeom>
            <a:avLst/>
            <a:gdLst/>
            <a:ahLst/>
            <a:cxnLst/>
            <a:rect l="l" t="t" r="r" b="b"/>
            <a:pathLst>
              <a:path w="3883025" h="437515">
                <a:moveTo>
                  <a:pt x="3663867" y="0"/>
                </a:moveTo>
                <a:lnTo>
                  <a:pt x="0" y="0"/>
                </a:lnTo>
                <a:lnTo>
                  <a:pt x="0" y="437153"/>
                </a:lnTo>
                <a:lnTo>
                  <a:pt x="3663867" y="437153"/>
                </a:lnTo>
                <a:lnTo>
                  <a:pt x="3713985" y="431380"/>
                </a:lnTo>
                <a:lnTo>
                  <a:pt x="3759992" y="414936"/>
                </a:lnTo>
                <a:lnTo>
                  <a:pt x="3800576" y="389134"/>
                </a:lnTo>
                <a:lnTo>
                  <a:pt x="3834425" y="355285"/>
                </a:lnTo>
                <a:lnTo>
                  <a:pt x="3860228" y="314701"/>
                </a:lnTo>
                <a:lnTo>
                  <a:pt x="3876671" y="268694"/>
                </a:lnTo>
                <a:lnTo>
                  <a:pt x="3882444" y="218577"/>
                </a:lnTo>
                <a:lnTo>
                  <a:pt x="3876671" y="168459"/>
                </a:lnTo>
                <a:lnTo>
                  <a:pt x="3860228" y="122452"/>
                </a:lnTo>
                <a:lnTo>
                  <a:pt x="3834425" y="81868"/>
                </a:lnTo>
                <a:lnTo>
                  <a:pt x="3800576" y="48018"/>
                </a:lnTo>
                <a:lnTo>
                  <a:pt x="3759992" y="22216"/>
                </a:lnTo>
                <a:lnTo>
                  <a:pt x="3713985" y="5772"/>
                </a:lnTo>
                <a:lnTo>
                  <a:pt x="3663867" y="0"/>
                </a:lnTo>
                <a:close/>
              </a:path>
            </a:pathLst>
          </a:custGeom>
          <a:solidFill>
            <a:srgbClr val="00A0F0"/>
          </a:solidFill>
        </p:spPr>
        <p:txBody>
          <a:bodyPr wrap="square" lIns="0" tIns="0" rIns="0" bIns="0" rtlCol="0"/>
          <a:lstStyle/>
          <a:p>
            <a:endParaRPr/>
          </a:p>
        </p:txBody>
      </p:sp>
      <p:sp>
        <p:nvSpPr>
          <p:cNvPr id="7" name="object 4">
            <a:extLst>
              <a:ext uri="{FF2B5EF4-FFF2-40B4-BE49-F238E27FC236}">
                <a16:creationId xmlns:a16="http://schemas.microsoft.com/office/drawing/2014/main" id="{A1200106-1CA4-481F-9290-DA719B20AE10}"/>
              </a:ext>
            </a:extLst>
          </p:cNvPr>
          <p:cNvSpPr txBox="1"/>
          <p:nvPr/>
        </p:nvSpPr>
        <p:spPr>
          <a:xfrm>
            <a:off x="132556" y="618168"/>
            <a:ext cx="8991600" cy="689932"/>
          </a:xfrm>
          <a:prstGeom prst="rect">
            <a:avLst/>
          </a:prstGeom>
        </p:spPr>
        <p:txBody>
          <a:bodyPr vert="horz" wrap="square" lIns="0" tIns="12700" rIns="0" bIns="0" rtlCol="0">
            <a:spAutoFit/>
          </a:bodyPr>
          <a:lstStyle/>
          <a:p>
            <a:pPr marL="12700">
              <a:lnSpc>
                <a:spcPct val="100000"/>
              </a:lnSpc>
              <a:spcBef>
                <a:spcPts val="100"/>
              </a:spcBef>
            </a:pPr>
            <a:r>
              <a:rPr lang="pt-BR" sz="4400" b="1" dirty="0">
                <a:solidFill>
                  <a:srgbClr val="FFFFFF"/>
                </a:solidFill>
                <a:cs typeface="Source Sans Pro Light"/>
              </a:rPr>
              <a:t>ANALISIS EKSPLORASI DATA SPASIAL</a:t>
            </a:r>
            <a:endParaRPr lang="pt-BR" sz="4400" b="1" dirty="0">
              <a:cs typeface="Source Sans Pro Light"/>
            </a:endParaRPr>
          </a:p>
        </p:txBody>
      </p:sp>
      <p:grpSp>
        <p:nvGrpSpPr>
          <p:cNvPr id="46" name="Group 45">
            <a:extLst>
              <a:ext uri="{FF2B5EF4-FFF2-40B4-BE49-F238E27FC236}">
                <a16:creationId xmlns:a16="http://schemas.microsoft.com/office/drawing/2014/main" id="{8515F3FC-DA74-415E-8AF0-8117F3B509EB}"/>
              </a:ext>
            </a:extLst>
          </p:cNvPr>
          <p:cNvGrpSpPr/>
          <p:nvPr/>
        </p:nvGrpSpPr>
        <p:grpSpPr>
          <a:xfrm>
            <a:off x="0" y="9766299"/>
            <a:ext cx="19010313" cy="914401"/>
            <a:chOff x="12664977" y="9766299"/>
            <a:chExt cx="6345336" cy="914401"/>
          </a:xfrm>
        </p:grpSpPr>
        <p:sp>
          <p:nvSpPr>
            <p:cNvPr id="47" name="object 3">
              <a:extLst>
                <a:ext uri="{FF2B5EF4-FFF2-40B4-BE49-F238E27FC236}">
                  <a16:creationId xmlns:a16="http://schemas.microsoft.com/office/drawing/2014/main" id="{8FDFA901-576E-4804-8794-945FA5CE4915}"/>
                </a:ext>
              </a:extLst>
            </p:cNvPr>
            <p:cNvSpPr/>
            <p:nvPr/>
          </p:nvSpPr>
          <p:spPr>
            <a:xfrm>
              <a:off x="12664977" y="9766299"/>
              <a:ext cx="6345336" cy="914401"/>
            </a:xfrm>
            <a:custGeom>
              <a:avLst/>
              <a:gdLst/>
              <a:ahLst/>
              <a:cxnLst/>
              <a:rect l="l" t="t" r="r" b="b"/>
              <a:pathLst>
                <a:path w="1883409" h="440055">
                  <a:moveTo>
                    <a:pt x="0" y="0"/>
                  </a:moveTo>
                  <a:lnTo>
                    <a:pt x="0" y="439737"/>
                  </a:lnTo>
                  <a:lnTo>
                    <a:pt x="1883155" y="439737"/>
                  </a:lnTo>
                  <a:lnTo>
                    <a:pt x="1883155" y="0"/>
                  </a:lnTo>
                  <a:lnTo>
                    <a:pt x="0" y="0"/>
                  </a:lnTo>
                  <a:close/>
                </a:path>
              </a:pathLst>
            </a:custGeom>
            <a:solidFill>
              <a:srgbClr val="FF8200"/>
            </a:solidFill>
          </p:spPr>
          <p:txBody>
            <a:bodyPr wrap="square" lIns="0" tIns="0" rIns="0" bIns="0" rtlCol="0"/>
            <a:lstStyle/>
            <a:p>
              <a:pPr>
                <a:spcAft>
                  <a:spcPts val="600"/>
                </a:spcAft>
              </a:pPr>
              <a:r>
                <a:rPr lang="en-US" sz="2800" b="1" dirty="0"/>
                <a:t> LABORATORIUM DATA SCIENCE – PROGRAM STUDI STATISTIKA </a:t>
              </a:r>
            </a:p>
            <a:p>
              <a:pPr>
                <a:spcAft>
                  <a:spcPts val="600"/>
                </a:spcAft>
              </a:pPr>
              <a:r>
                <a:rPr lang="en-US" sz="2800" b="1" dirty="0"/>
                <a:t> UNIVERSITAS ADI BUANA SURABAYA</a:t>
              </a:r>
            </a:p>
          </p:txBody>
        </p:sp>
        <p:sp>
          <p:nvSpPr>
            <p:cNvPr id="48" name="Rectangle 47">
              <a:extLst>
                <a:ext uri="{FF2B5EF4-FFF2-40B4-BE49-F238E27FC236}">
                  <a16:creationId xmlns:a16="http://schemas.microsoft.com/office/drawing/2014/main" id="{B6AE8B1E-B18A-4764-8583-5E38CB535E0A}"/>
                </a:ext>
              </a:extLst>
            </p:cNvPr>
            <p:cNvSpPr/>
            <p:nvPr/>
          </p:nvSpPr>
          <p:spPr>
            <a:xfrm>
              <a:off x="18660856" y="9766299"/>
              <a:ext cx="349457" cy="914401"/>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3200" b="1" dirty="0"/>
                <a:t>19</a:t>
              </a:r>
            </a:p>
          </p:txBody>
        </p:sp>
      </p:grpSp>
      <p:sp>
        <p:nvSpPr>
          <p:cNvPr id="3" name="Content Placeholder 2">
            <a:extLst>
              <a:ext uri="{FF2B5EF4-FFF2-40B4-BE49-F238E27FC236}">
                <a16:creationId xmlns:a16="http://schemas.microsoft.com/office/drawing/2014/main" id="{6A7818D8-92CB-4FAC-A339-E6A2E1370E1A}"/>
              </a:ext>
            </a:extLst>
          </p:cNvPr>
          <p:cNvSpPr>
            <a:spLocks noGrp="1"/>
          </p:cNvSpPr>
          <p:nvPr>
            <p:ph sz="half" idx="1"/>
          </p:nvPr>
        </p:nvSpPr>
        <p:spPr>
          <a:xfrm>
            <a:off x="369986" y="1599654"/>
            <a:ext cx="8079383" cy="6784864"/>
          </a:xfrm>
        </p:spPr>
        <p:txBody>
          <a:bodyPr/>
          <a:lstStyle/>
          <a:p>
            <a:r>
              <a:rPr lang="en-US" dirty="0" err="1"/>
              <a:t>Matrik</a:t>
            </a:r>
            <a:r>
              <a:rPr lang="en-US" dirty="0"/>
              <a:t> </a:t>
            </a:r>
            <a:r>
              <a:rPr lang="en-US" dirty="0" err="1"/>
              <a:t>Pembobot</a:t>
            </a:r>
            <a:r>
              <a:rPr lang="en-US" dirty="0"/>
              <a:t> </a:t>
            </a:r>
            <a:r>
              <a:rPr lang="en-US" dirty="0" err="1"/>
              <a:t>Spasial</a:t>
            </a:r>
            <a:endParaRPr lang="en-US" dirty="0"/>
          </a:p>
          <a:p>
            <a:pPr marL="631825" lvl="1" indent="-284163"/>
            <a:r>
              <a:rPr lang="en-US" dirty="0"/>
              <a:t>Distance </a:t>
            </a:r>
          </a:p>
          <a:p>
            <a:pPr lvl="1"/>
            <a:endParaRPr lang="en-US" dirty="0"/>
          </a:p>
          <a:p>
            <a:pPr lvl="1"/>
            <a:endParaRPr lang="en-US" dirty="0"/>
          </a:p>
          <a:p>
            <a:pPr lvl="1"/>
            <a:endParaRPr lang="en-US" dirty="0"/>
          </a:p>
          <a:p>
            <a:pPr marL="631825" lvl="1" indent="-284163"/>
            <a:r>
              <a:rPr lang="en-US" dirty="0" err="1"/>
              <a:t>Knn</a:t>
            </a:r>
            <a:endParaRPr lang="en-US" dirty="0"/>
          </a:p>
        </p:txBody>
      </p:sp>
      <p:pic>
        <p:nvPicPr>
          <p:cNvPr id="9" name="Picture 8">
            <a:extLst>
              <a:ext uri="{FF2B5EF4-FFF2-40B4-BE49-F238E27FC236}">
                <a16:creationId xmlns:a16="http://schemas.microsoft.com/office/drawing/2014/main" id="{79CFCC6D-E2D2-4FDC-96D4-7FE6A08B695D}"/>
              </a:ext>
            </a:extLst>
          </p:cNvPr>
          <p:cNvPicPr>
            <a:picLocks noChangeAspect="1"/>
          </p:cNvPicPr>
          <p:nvPr/>
        </p:nvPicPr>
        <p:blipFill>
          <a:blip r:embed="rId2"/>
          <a:stretch>
            <a:fillRect/>
          </a:stretch>
        </p:blipFill>
        <p:spPr>
          <a:xfrm>
            <a:off x="1123156" y="2837612"/>
            <a:ext cx="5587999" cy="1828800"/>
          </a:xfrm>
          <a:prstGeom prst="rect">
            <a:avLst/>
          </a:prstGeom>
        </p:spPr>
      </p:pic>
      <p:pic>
        <p:nvPicPr>
          <p:cNvPr id="12" name="Picture 11">
            <a:extLst>
              <a:ext uri="{FF2B5EF4-FFF2-40B4-BE49-F238E27FC236}">
                <a16:creationId xmlns:a16="http://schemas.microsoft.com/office/drawing/2014/main" id="{AF397FE1-2F21-4319-9AF6-C729EC46445B}"/>
              </a:ext>
            </a:extLst>
          </p:cNvPr>
          <p:cNvPicPr>
            <a:picLocks noChangeAspect="1"/>
          </p:cNvPicPr>
          <p:nvPr/>
        </p:nvPicPr>
        <p:blipFill>
          <a:blip r:embed="rId3"/>
          <a:stretch>
            <a:fillRect/>
          </a:stretch>
        </p:blipFill>
        <p:spPr>
          <a:xfrm>
            <a:off x="970756" y="5370286"/>
            <a:ext cx="3810001" cy="2863893"/>
          </a:xfrm>
          <a:prstGeom prst="rect">
            <a:avLst/>
          </a:prstGeom>
        </p:spPr>
      </p:pic>
      <p:pic>
        <p:nvPicPr>
          <p:cNvPr id="14" name="Picture 13">
            <a:extLst>
              <a:ext uri="{FF2B5EF4-FFF2-40B4-BE49-F238E27FC236}">
                <a16:creationId xmlns:a16="http://schemas.microsoft.com/office/drawing/2014/main" id="{F4A974E7-0F34-4E0F-93EC-CE868D260A5D}"/>
              </a:ext>
            </a:extLst>
          </p:cNvPr>
          <p:cNvPicPr>
            <a:picLocks noChangeAspect="1"/>
          </p:cNvPicPr>
          <p:nvPr/>
        </p:nvPicPr>
        <p:blipFill>
          <a:blip r:embed="rId4"/>
          <a:stretch>
            <a:fillRect/>
          </a:stretch>
        </p:blipFill>
        <p:spPr>
          <a:xfrm>
            <a:off x="6685756" y="1599654"/>
            <a:ext cx="12099222" cy="6414046"/>
          </a:xfrm>
          <a:prstGeom prst="rect">
            <a:avLst/>
          </a:prstGeom>
        </p:spPr>
      </p:pic>
    </p:spTree>
    <p:extLst>
      <p:ext uri="{BB962C8B-B14F-4D97-AF65-F5344CB8AC3E}">
        <p14:creationId xmlns:p14="http://schemas.microsoft.com/office/powerpoint/2010/main" val="11809545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object 2">
            <a:extLst>
              <a:ext uri="{FF2B5EF4-FFF2-40B4-BE49-F238E27FC236}">
                <a16:creationId xmlns:a16="http://schemas.microsoft.com/office/drawing/2014/main" id="{BDEAF6CC-8A52-4857-8B04-619F92B05F6D}"/>
              </a:ext>
            </a:extLst>
          </p:cNvPr>
          <p:cNvSpPr/>
          <p:nvPr/>
        </p:nvSpPr>
        <p:spPr>
          <a:xfrm>
            <a:off x="1" y="556300"/>
            <a:ext cx="5542756" cy="828000"/>
          </a:xfrm>
          <a:custGeom>
            <a:avLst/>
            <a:gdLst/>
            <a:ahLst/>
            <a:cxnLst/>
            <a:rect l="l" t="t" r="r" b="b"/>
            <a:pathLst>
              <a:path w="2389505" h="437514">
                <a:moveTo>
                  <a:pt x="2170722" y="0"/>
                </a:moveTo>
                <a:lnTo>
                  <a:pt x="0" y="0"/>
                </a:lnTo>
                <a:lnTo>
                  <a:pt x="0" y="437153"/>
                </a:lnTo>
                <a:lnTo>
                  <a:pt x="2170722" y="437153"/>
                </a:lnTo>
                <a:lnTo>
                  <a:pt x="2220839" y="431380"/>
                </a:lnTo>
                <a:lnTo>
                  <a:pt x="2266846" y="414936"/>
                </a:lnTo>
                <a:lnTo>
                  <a:pt x="2307430" y="389134"/>
                </a:lnTo>
                <a:lnTo>
                  <a:pt x="2341280" y="355285"/>
                </a:lnTo>
                <a:lnTo>
                  <a:pt x="2367082" y="314701"/>
                </a:lnTo>
                <a:lnTo>
                  <a:pt x="2383526" y="268694"/>
                </a:lnTo>
                <a:lnTo>
                  <a:pt x="2389299" y="218577"/>
                </a:lnTo>
                <a:lnTo>
                  <a:pt x="2383526" y="168459"/>
                </a:lnTo>
                <a:lnTo>
                  <a:pt x="2367082" y="122452"/>
                </a:lnTo>
                <a:lnTo>
                  <a:pt x="2341280" y="81868"/>
                </a:lnTo>
                <a:lnTo>
                  <a:pt x="2307430" y="48018"/>
                </a:lnTo>
                <a:lnTo>
                  <a:pt x="2266846" y="22216"/>
                </a:lnTo>
                <a:lnTo>
                  <a:pt x="2220839" y="5772"/>
                </a:lnTo>
                <a:lnTo>
                  <a:pt x="2170722" y="0"/>
                </a:lnTo>
                <a:close/>
              </a:path>
            </a:pathLst>
          </a:custGeom>
          <a:solidFill>
            <a:srgbClr val="00A0F0"/>
          </a:solidFill>
        </p:spPr>
        <p:txBody>
          <a:bodyPr wrap="square" lIns="0" tIns="0" rIns="0" bIns="0" rtlCol="0"/>
          <a:lstStyle/>
          <a:p>
            <a:endParaRPr/>
          </a:p>
        </p:txBody>
      </p:sp>
      <p:sp>
        <p:nvSpPr>
          <p:cNvPr id="2" name="object 2"/>
          <p:cNvSpPr/>
          <p:nvPr/>
        </p:nvSpPr>
        <p:spPr>
          <a:xfrm>
            <a:off x="4528271" y="556299"/>
            <a:ext cx="2462285" cy="828000"/>
          </a:xfrm>
          <a:custGeom>
            <a:avLst/>
            <a:gdLst/>
            <a:ahLst/>
            <a:cxnLst/>
            <a:rect l="l" t="t" r="r" b="b"/>
            <a:pathLst>
              <a:path w="2389505" h="437514">
                <a:moveTo>
                  <a:pt x="2170722" y="0"/>
                </a:moveTo>
                <a:lnTo>
                  <a:pt x="0" y="0"/>
                </a:lnTo>
                <a:lnTo>
                  <a:pt x="0" y="437153"/>
                </a:lnTo>
                <a:lnTo>
                  <a:pt x="2170722" y="437153"/>
                </a:lnTo>
                <a:lnTo>
                  <a:pt x="2220839" y="431380"/>
                </a:lnTo>
                <a:lnTo>
                  <a:pt x="2266846" y="414936"/>
                </a:lnTo>
                <a:lnTo>
                  <a:pt x="2307430" y="389134"/>
                </a:lnTo>
                <a:lnTo>
                  <a:pt x="2341280" y="355285"/>
                </a:lnTo>
                <a:lnTo>
                  <a:pt x="2367082" y="314701"/>
                </a:lnTo>
                <a:lnTo>
                  <a:pt x="2383526" y="268694"/>
                </a:lnTo>
                <a:lnTo>
                  <a:pt x="2389299" y="218577"/>
                </a:lnTo>
                <a:lnTo>
                  <a:pt x="2383526" y="168459"/>
                </a:lnTo>
                <a:lnTo>
                  <a:pt x="2367082" y="122452"/>
                </a:lnTo>
                <a:lnTo>
                  <a:pt x="2341280" y="81868"/>
                </a:lnTo>
                <a:lnTo>
                  <a:pt x="2307430" y="48018"/>
                </a:lnTo>
                <a:lnTo>
                  <a:pt x="2266846" y="22216"/>
                </a:lnTo>
                <a:lnTo>
                  <a:pt x="2220839" y="5772"/>
                </a:lnTo>
                <a:lnTo>
                  <a:pt x="2170722" y="0"/>
                </a:lnTo>
                <a:close/>
              </a:path>
            </a:pathLst>
          </a:custGeom>
          <a:solidFill>
            <a:srgbClr val="00A0F0"/>
          </a:solidFill>
        </p:spPr>
        <p:txBody>
          <a:bodyPr wrap="square" lIns="0" tIns="0" rIns="0" bIns="0" rtlCol="0"/>
          <a:lstStyle/>
          <a:p>
            <a:endParaRPr/>
          </a:p>
        </p:txBody>
      </p:sp>
      <p:sp>
        <p:nvSpPr>
          <p:cNvPr id="4" name="object 4"/>
          <p:cNvSpPr txBox="1"/>
          <p:nvPr/>
        </p:nvSpPr>
        <p:spPr>
          <a:xfrm>
            <a:off x="513556" y="618168"/>
            <a:ext cx="9601200" cy="689932"/>
          </a:xfrm>
          <a:prstGeom prst="rect">
            <a:avLst/>
          </a:prstGeom>
        </p:spPr>
        <p:txBody>
          <a:bodyPr vert="horz" wrap="square" lIns="0" tIns="12700" rIns="0" bIns="0" rtlCol="0">
            <a:spAutoFit/>
          </a:bodyPr>
          <a:lstStyle/>
          <a:p>
            <a:pPr marL="12700">
              <a:lnSpc>
                <a:spcPct val="100000"/>
              </a:lnSpc>
              <a:spcBef>
                <a:spcPts val="100"/>
              </a:spcBef>
            </a:pPr>
            <a:r>
              <a:rPr lang="en-US" sz="4400" b="1" dirty="0">
                <a:solidFill>
                  <a:srgbClr val="FFFFFF"/>
                </a:solidFill>
                <a:cs typeface="Source Sans Pro Light"/>
              </a:rPr>
              <a:t>ANALISIS SPASIAL </a:t>
            </a:r>
            <a:endParaRPr lang="en-US" sz="4400" b="1" dirty="0">
              <a:cs typeface="Source Sans Pro Light"/>
            </a:endParaRPr>
          </a:p>
        </p:txBody>
      </p:sp>
      <p:sp>
        <p:nvSpPr>
          <p:cNvPr id="18" name="Rectangle 17">
            <a:extLst>
              <a:ext uri="{FF2B5EF4-FFF2-40B4-BE49-F238E27FC236}">
                <a16:creationId xmlns:a16="http://schemas.microsoft.com/office/drawing/2014/main" id="{3C1060C9-446F-41D8-8C1F-17E33F3A523D}"/>
              </a:ext>
            </a:extLst>
          </p:cNvPr>
          <p:cNvSpPr/>
          <p:nvPr/>
        </p:nvSpPr>
        <p:spPr>
          <a:xfrm>
            <a:off x="9711341" y="8738722"/>
            <a:ext cx="2954270" cy="369332"/>
          </a:xfrm>
          <a:prstGeom prst="rect">
            <a:avLst/>
          </a:prstGeom>
        </p:spPr>
        <p:txBody>
          <a:bodyPr wrap="none">
            <a:spAutoFit/>
          </a:bodyPr>
          <a:lstStyle/>
          <a:p>
            <a:r>
              <a:rPr lang="en-US">
                <a:solidFill>
                  <a:schemeClr val="bg1"/>
                </a:solidFill>
              </a:rPr>
              <a:t>Click on the model to interact</a:t>
            </a:r>
            <a:endParaRPr lang="cs-CZ">
              <a:solidFill>
                <a:schemeClr val="bg1"/>
              </a:solidFill>
            </a:endParaRPr>
          </a:p>
        </p:txBody>
      </p:sp>
      <p:graphicFrame>
        <p:nvGraphicFramePr>
          <p:cNvPr id="8" name="Content Placeholder 7">
            <a:extLst>
              <a:ext uri="{FF2B5EF4-FFF2-40B4-BE49-F238E27FC236}">
                <a16:creationId xmlns:a16="http://schemas.microsoft.com/office/drawing/2014/main" id="{51D7591B-776F-4026-B7A1-0074B3F23E20}"/>
              </a:ext>
            </a:extLst>
          </p:cNvPr>
          <p:cNvGraphicFramePr>
            <a:graphicFrameLocks noGrp="1"/>
          </p:cNvGraphicFramePr>
          <p:nvPr>
            <p:ph sz="half" idx="1"/>
            <p:extLst>
              <p:ext uri="{D42A27DB-BD31-4B8C-83A1-F6EECF244321}">
                <p14:modId xmlns:p14="http://schemas.microsoft.com/office/powerpoint/2010/main" val="2780929116"/>
              </p:ext>
            </p:extLst>
          </p:nvPr>
        </p:nvGraphicFramePr>
        <p:xfrm>
          <a:off x="700541" y="2035590"/>
          <a:ext cx="14748215" cy="678486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12" name="Group 11">
            <a:extLst>
              <a:ext uri="{FF2B5EF4-FFF2-40B4-BE49-F238E27FC236}">
                <a16:creationId xmlns:a16="http://schemas.microsoft.com/office/drawing/2014/main" id="{13BC928E-41F2-4CA1-B99B-331CEAB61F77}"/>
              </a:ext>
            </a:extLst>
          </p:cNvPr>
          <p:cNvGrpSpPr/>
          <p:nvPr/>
        </p:nvGrpSpPr>
        <p:grpSpPr>
          <a:xfrm>
            <a:off x="0" y="9766299"/>
            <a:ext cx="19010313" cy="914401"/>
            <a:chOff x="12664977" y="9766299"/>
            <a:chExt cx="6345336" cy="914401"/>
          </a:xfrm>
        </p:grpSpPr>
        <p:sp>
          <p:nvSpPr>
            <p:cNvPr id="14" name="object 3">
              <a:extLst>
                <a:ext uri="{FF2B5EF4-FFF2-40B4-BE49-F238E27FC236}">
                  <a16:creationId xmlns:a16="http://schemas.microsoft.com/office/drawing/2014/main" id="{15D7449C-0A90-4384-97D2-D94963DB071B}"/>
                </a:ext>
              </a:extLst>
            </p:cNvPr>
            <p:cNvSpPr/>
            <p:nvPr/>
          </p:nvSpPr>
          <p:spPr>
            <a:xfrm>
              <a:off x="12664977" y="9766299"/>
              <a:ext cx="6345336" cy="914401"/>
            </a:xfrm>
            <a:custGeom>
              <a:avLst/>
              <a:gdLst/>
              <a:ahLst/>
              <a:cxnLst/>
              <a:rect l="l" t="t" r="r" b="b"/>
              <a:pathLst>
                <a:path w="1883409" h="440055">
                  <a:moveTo>
                    <a:pt x="0" y="0"/>
                  </a:moveTo>
                  <a:lnTo>
                    <a:pt x="0" y="439737"/>
                  </a:lnTo>
                  <a:lnTo>
                    <a:pt x="1883155" y="439737"/>
                  </a:lnTo>
                  <a:lnTo>
                    <a:pt x="1883155" y="0"/>
                  </a:lnTo>
                  <a:lnTo>
                    <a:pt x="0" y="0"/>
                  </a:lnTo>
                  <a:close/>
                </a:path>
              </a:pathLst>
            </a:custGeom>
            <a:solidFill>
              <a:srgbClr val="FF8200"/>
            </a:solidFill>
          </p:spPr>
          <p:txBody>
            <a:bodyPr wrap="square" lIns="0" tIns="0" rIns="0" bIns="0" rtlCol="0"/>
            <a:lstStyle/>
            <a:p>
              <a:pPr>
                <a:spcAft>
                  <a:spcPts val="600"/>
                </a:spcAft>
              </a:pPr>
              <a:r>
                <a:rPr lang="en-US" sz="2800" b="1" dirty="0"/>
                <a:t> LABORATORIUM DATA SCIENCE – PROGRAM STUDI STATISTIKA </a:t>
              </a:r>
            </a:p>
            <a:p>
              <a:pPr>
                <a:spcAft>
                  <a:spcPts val="600"/>
                </a:spcAft>
              </a:pPr>
              <a:r>
                <a:rPr lang="en-US" sz="2800" b="1" dirty="0"/>
                <a:t> UNIVERSITAS ADI BUANA SURABAYA</a:t>
              </a:r>
            </a:p>
          </p:txBody>
        </p:sp>
        <p:sp>
          <p:nvSpPr>
            <p:cNvPr id="11" name="Rectangle 10">
              <a:extLst>
                <a:ext uri="{FF2B5EF4-FFF2-40B4-BE49-F238E27FC236}">
                  <a16:creationId xmlns:a16="http://schemas.microsoft.com/office/drawing/2014/main" id="{32DAA3B1-1874-495F-B4F1-34C909C4F5A9}"/>
                </a:ext>
              </a:extLst>
            </p:cNvPr>
            <p:cNvSpPr/>
            <p:nvPr/>
          </p:nvSpPr>
          <p:spPr>
            <a:xfrm>
              <a:off x="18660856" y="9766299"/>
              <a:ext cx="349457" cy="914401"/>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3200" b="1" dirty="0"/>
                <a:t>2</a:t>
              </a: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2">
            <a:extLst>
              <a:ext uri="{FF2B5EF4-FFF2-40B4-BE49-F238E27FC236}">
                <a16:creationId xmlns:a16="http://schemas.microsoft.com/office/drawing/2014/main" id="{8140A93D-0449-4A80-AF27-54E6985B212E}"/>
              </a:ext>
            </a:extLst>
          </p:cNvPr>
          <p:cNvSpPr/>
          <p:nvPr/>
        </p:nvSpPr>
        <p:spPr>
          <a:xfrm>
            <a:off x="0" y="523978"/>
            <a:ext cx="8819356" cy="860322"/>
          </a:xfrm>
          <a:custGeom>
            <a:avLst/>
            <a:gdLst/>
            <a:ahLst/>
            <a:cxnLst/>
            <a:rect l="l" t="t" r="r" b="b"/>
            <a:pathLst>
              <a:path w="3883025" h="437515">
                <a:moveTo>
                  <a:pt x="3663867" y="0"/>
                </a:moveTo>
                <a:lnTo>
                  <a:pt x="0" y="0"/>
                </a:lnTo>
                <a:lnTo>
                  <a:pt x="0" y="437153"/>
                </a:lnTo>
                <a:lnTo>
                  <a:pt x="3663867" y="437153"/>
                </a:lnTo>
                <a:lnTo>
                  <a:pt x="3713985" y="431380"/>
                </a:lnTo>
                <a:lnTo>
                  <a:pt x="3759992" y="414936"/>
                </a:lnTo>
                <a:lnTo>
                  <a:pt x="3800576" y="389134"/>
                </a:lnTo>
                <a:lnTo>
                  <a:pt x="3834425" y="355285"/>
                </a:lnTo>
                <a:lnTo>
                  <a:pt x="3860228" y="314701"/>
                </a:lnTo>
                <a:lnTo>
                  <a:pt x="3876671" y="268694"/>
                </a:lnTo>
                <a:lnTo>
                  <a:pt x="3882444" y="218577"/>
                </a:lnTo>
                <a:lnTo>
                  <a:pt x="3876671" y="168459"/>
                </a:lnTo>
                <a:lnTo>
                  <a:pt x="3860228" y="122452"/>
                </a:lnTo>
                <a:lnTo>
                  <a:pt x="3834425" y="81868"/>
                </a:lnTo>
                <a:lnTo>
                  <a:pt x="3800576" y="48018"/>
                </a:lnTo>
                <a:lnTo>
                  <a:pt x="3759992" y="22216"/>
                </a:lnTo>
                <a:lnTo>
                  <a:pt x="3713985" y="5772"/>
                </a:lnTo>
                <a:lnTo>
                  <a:pt x="3663867" y="0"/>
                </a:lnTo>
                <a:close/>
              </a:path>
            </a:pathLst>
          </a:custGeom>
          <a:solidFill>
            <a:srgbClr val="00A0F0"/>
          </a:solidFill>
        </p:spPr>
        <p:txBody>
          <a:bodyPr wrap="square" lIns="0" tIns="0" rIns="0" bIns="0" rtlCol="0"/>
          <a:lstStyle/>
          <a:p>
            <a:endParaRPr/>
          </a:p>
        </p:txBody>
      </p:sp>
      <p:sp>
        <p:nvSpPr>
          <p:cNvPr id="7" name="object 4">
            <a:extLst>
              <a:ext uri="{FF2B5EF4-FFF2-40B4-BE49-F238E27FC236}">
                <a16:creationId xmlns:a16="http://schemas.microsoft.com/office/drawing/2014/main" id="{A1200106-1CA4-481F-9290-DA719B20AE10}"/>
              </a:ext>
            </a:extLst>
          </p:cNvPr>
          <p:cNvSpPr txBox="1"/>
          <p:nvPr/>
        </p:nvSpPr>
        <p:spPr>
          <a:xfrm>
            <a:off x="132556" y="618168"/>
            <a:ext cx="8991600" cy="689932"/>
          </a:xfrm>
          <a:prstGeom prst="rect">
            <a:avLst/>
          </a:prstGeom>
        </p:spPr>
        <p:txBody>
          <a:bodyPr vert="horz" wrap="square" lIns="0" tIns="12700" rIns="0" bIns="0" rtlCol="0">
            <a:spAutoFit/>
          </a:bodyPr>
          <a:lstStyle/>
          <a:p>
            <a:pPr marL="12700">
              <a:lnSpc>
                <a:spcPct val="100000"/>
              </a:lnSpc>
              <a:spcBef>
                <a:spcPts val="100"/>
              </a:spcBef>
            </a:pPr>
            <a:r>
              <a:rPr lang="pt-BR" sz="4400" b="1" dirty="0">
                <a:solidFill>
                  <a:srgbClr val="FFFFFF"/>
                </a:solidFill>
                <a:cs typeface="Source Sans Pro Light"/>
              </a:rPr>
              <a:t>ANALISIS EKSPLORASI DATA SPASIAL</a:t>
            </a:r>
            <a:endParaRPr lang="pt-BR" sz="4400" b="1" dirty="0">
              <a:cs typeface="Source Sans Pro Light"/>
            </a:endParaRPr>
          </a:p>
        </p:txBody>
      </p:sp>
      <p:grpSp>
        <p:nvGrpSpPr>
          <p:cNvPr id="46" name="Group 45">
            <a:extLst>
              <a:ext uri="{FF2B5EF4-FFF2-40B4-BE49-F238E27FC236}">
                <a16:creationId xmlns:a16="http://schemas.microsoft.com/office/drawing/2014/main" id="{8515F3FC-DA74-415E-8AF0-8117F3B509EB}"/>
              </a:ext>
            </a:extLst>
          </p:cNvPr>
          <p:cNvGrpSpPr/>
          <p:nvPr/>
        </p:nvGrpSpPr>
        <p:grpSpPr>
          <a:xfrm>
            <a:off x="0" y="9766299"/>
            <a:ext cx="19010313" cy="914401"/>
            <a:chOff x="12664977" y="9766299"/>
            <a:chExt cx="6345336" cy="914401"/>
          </a:xfrm>
        </p:grpSpPr>
        <p:sp>
          <p:nvSpPr>
            <p:cNvPr id="47" name="object 3">
              <a:extLst>
                <a:ext uri="{FF2B5EF4-FFF2-40B4-BE49-F238E27FC236}">
                  <a16:creationId xmlns:a16="http://schemas.microsoft.com/office/drawing/2014/main" id="{8FDFA901-576E-4804-8794-945FA5CE4915}"/>
                </a:ext>
              </a:extLst>
            </p:cNvPr>
            <p:cNvSpPr/>
            <p:nvPr/>
          </p:nvSpPr>
          <p:spPr>
            <a:xfrm>
              <a:off x="12664977" y="9766299"/>
              <a:ext cx="6345336" cy="914401"/>
            </a:xfrm>
            <a:custGeom>
              <a:avLst/>
              <a:gdLst/>
              <a:ahLst/>
              <a:cxnLst/>
              <a:rect l="l" t="t" r="r" b="b"/>
              <a:pathLst>
                <a:path w="1883409" h="440055">
                  <a:moveTo>
                    <a:pt x="0" y="0"/>
                  </a:moveTo>
                  <a:lnTo>
                    <a:pt x="0" y="439737"/>
                  </a:lnTo>
                  <a:lnTo>
                    <a:pt x="1883155" y="439737"/>
                  </a:lnTo>
                  <a:lnTo>
                    <a:pt x="1883155" y="0"/>
                  </a:lnTo>
                  <a:lnTo>
                    <a:pt x="0" y="0"/>
                  </a:lnTo>
                  <a:close/>
                </a:path>
              </a:pathLst>
            </a:custGeom>
            <a:solidFill>
              <a:srgbClr val="FF8200"/>
            </a:solidFill>
          </p:spPr>
          <p:txBody>
            <a:bodyPr wrap="square" lIns="0" tIns="0" rIns="0" bIns="0" rtlCol="0"/>
            <a:lstStyle/>
            <a:p>
              <a:pPr>
                <a:spcAft>
                  <a:spcPts val="600"/>
                </a:spcAft>
              </a:pPr>
              <a:r>
                <a:rPr lang="en-US" sz="2800" b="1" dirty="0"/>
                <a:t> LABORATORIUM DATA SCIENCE – PROGRAM STUDI STATISTIKA </a:t>
              </a:r>
            </a:p>
            <a:p>
              <a:pPr>
                <a:spcAft>
                  <a:spcPts val="600"/>
                </a:spcAft>
              </a:pPr>
              <a:r>
                <a:rPr lang="en-US" sz="2800" b="1" dirty="0"/>
                <a:t> UNIVERSITAS ADI BUANA SURABAYA</a:t>
              </a:r>
            </a:p>
          </p:txBody>
        </p:sp>
        <p:sp>
          <p:nvSpPr>
            <p:cNvPr id="48" name="Rectangle 47">
              <a:extLst>
                <a:ext uri="{FF2B5EF4-FFF2-40B4-BE49-F238E27FC236}">
                  <a16:creationId xmlns:a16="http://schemas.microsoft.com/office/drawing/2014/main" id="{B6AE8B1E-B18A-4764-8583-5E38CB535E0A}"/>
                </a:ext>
              </a:extLst>
            </p:cNvPr>
            <p:cNvSpPr/>
            <p:nvPr/>
          </p:nvSpPr>
          <p:spPr>
            <a:xfrm>
              <a:off x="18660856" y="9766299"/>
              <a:ext cx="349457" cy="914401"/>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3200" b="1" dirty="0"/>
                <a:t>20</a:t>
              </a:r>
            </a:p>
          </p:txBody>
        </p:sp>
      </p:grpSp>
      <p:sp>
        <p:nvSpPr>
          <p:cNvPr id="3" name="Content Placeholder 2">
            <a:extLst>
              <a:ext uri="{FF2B5EF4-FFF2-40B4-BE49-F238E27FC236}">
                <a16:creationId xmlns:a16="http://schemas.microsoft.com/office/drawing/2014/main" id="{6A7818D8-92CB-4FAC-A339-E6A2E1370E1A}"/>
              </a:ext>
            </a:extLst>
          </p:cNvPr>
          <p:cNvSpPr>
            <a:spLocks noGrp="1"/>
          </p:cNvSpPr>
          <p:nvPr>
            <p:ph sz="half" idx="1"/>
          </p:nvPr>
        </p:nvSpPr>
        <p:spPr>
          <a:xfrm>
            <a:off x="369986" y="1599654"/>
            <a:ext cx="8079383" cy="6784864"/>
          </a:xfrm>
        </p:spPr>
        <p:txBody>
          <a:bodyPr/>
          <a:lstStyle/>
          <a:p>
            <a:r>
              <a:rPr lang="en-US" dirty="0" err="1"/>
              <a:t>Matrik</a:t>
            </a:r>
            <a:r>
              <a:rPr lang="en-US" dirty="0"/>
              <a:t> </a:t>
            </a:r>
            <a:r>
              <a:rPr lang="en-US" dirty="0" err="1"/>
              <a:t>Pembobot</a:t>
            </a:r>
            <a:r>
              <a:rPr lang="en-US" dirty="0"/>
              <a:t> </a:t>
            </a:r>
            <a:r>
              <a:rPr lang="en-US" dirty="0" err="1"/>
              <a:t>Spasial</a:t>
            </a:r>
            <a:endParaRPr lang="en-US" dirty="0"/>
          </a:p>
          <a:p>
            <a:pPr lvl="1"/>
            <a:r>
              <a:rPr lang="en-US" dirty="0"/>
              <a:t>Distance </a:t>
            </a:r>
          </a:p>
          <a:p>
            <a:pPr lvl="1"/>
            <a:endParaRPr lang="en-US" dirty="0"/>
          </a:p>
          <a:p>
            <a:pPr lvl="1"/>
            <a:endParaRPr lang="en-US" dirty="0"/>
          </a:p>
          <a:p>
            <a:pPr lvl="1"/>
            <a:endParaRPr lang="en-US" dirty="0"/>
          </a:p>
          <a:p>
            <a:pPr lvl="1"/>
            <a:endParaRPr lang="en-US" dirty="0"/>
          </a:p>
        </p:txBody>
      </p:sp>
      <p:pic>
        <p:nvPicPr>
          <p:cNvPr id="9" name="Picture 8">
            <a:extLst>
              <a:ext uri="{FF2B5EF4-FFF2-40B4-BE49-F238E27FC236}">
                <a16:creationId xmlns:a16="http://schemas.microsoft.com/office/drawing/2014/main" id="{79CFCC6D-E2D2-4FDC-96D4-7FE6A08B695D}"/>
              </a:ext>
            </a:extLst>
          </p:cNvPr>
          <p:cNvPicPr>
            <a:picLocks noChangeAspect="1"/>
          </p:cNvPicPr>
          <p:nvPr/>
        </p:nvPicPr>
        <p:blipFill>
          <a:blip r:embed="rId2"/>
          <a:stretch>
            <a:fillRect/>
          </a:stretch>
        </p:blipFill>
        <p:spPr>
          <a:xfrm>
            <a:off x="1453355" y="2837612"/>
            <a:ext cx="5587999" cy="1828800"/>
          </a:xfrm>
          <a:prstGeom prst="rect">
            <a:avLst/>
          </a:prstGeom>
        </p:spPr>
      </p:pic>
      <p:pic>
        <p:nvPicPr>
          <p:cNvPr id="8" name="Picture 7">
            <a:extLst>
              <a:ext uri="{FF2B5EF4-FFF2-40B4-BE49-F238E27FC236}">
                <a16:creationId xmlns:a16="http://schemas.microsoft.com/office/drawing/2014/main" id="{95C9CD26-27A5-4B42-835D-42F54D495869}"/>
              </a:ext>
            </a:extLst>
          </p:cNvPr>
          <p:cNvPicPr>
            <a:picLocks noChangeAspect="1"/>
          </p:cNvPicPr>
          <p:nvPr/>
        </p:nvPicPr>
        <p:blipFill>
          <a:blip r:embed="rId3"/>
          <a:stretch>
            <a:fillRect/>
          </a:stretch>
        </p:blipFill>
        <p:spPr>
          <a:xfrm>
            <a:off x="1453355" y="4983015"/>
            <a:ext cx="14256704" cy="3972017"/>
          </a:xfrm>
          <a:prstGeom prst="rect">
            <a:avLst/>
          </a:prstGeom>
        </p:spPr>
      </p:pic>
    </p:spTree>
    <p:extLst>
      <p:ext uri="{BB962C8B-B14F-4D97-AF65-F5344CB8AC3E}">
        <p14:creationId xmlns:p14="http://schemas.microsoft.com/office/powerpoint/2010/main" val="17229744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2">
            <a:extLst>
              <a:ext uri="{FF2B5EF4-FFF2-40B4-BE49-F238E27FC236}">
                <a16:creationId xmlns:a16="http://schemas.microsoft.com/office/drawing/2014/main" id="{8140A93D-0449-4A80-AF27-54E6985B212E}"/>
              </a:ext>
            </a:extLst>
          </p:cNvPr>
          <p:cNvSpPr/>
          <p:nvPr/>
        </p:nvSpPr>
        <p:spPr>
          <a:xfrm>
            <a:off x="0" y="523978"/>
            <a:ext cx="8819356" cy="860322"/>
          </a:xfrm>
          <a:custGeom>
            <a:avLst/>
            <a:gdLst/>
            <a:ahLst/>
            <a:cxnLst/>
            <a:rect l="l" t="t" r="r" b="b"/>
            <a:pathLst>
              <a:path w="3883025" h="437515">
                <a:moveTo>
                  <a:pt x="3663867" y="0"/>
                </a:moveTo>
                <a:lnTo>
                  <a:pt x="0" y="0"/>
                </a:lnTo>
                <a:lnTo>
                  <a:pt x="0" y="437153"/>
                </a:lnTo>
                <a:lnTo>
                  <a:pt x="3663867" y="437153"/>
                </a:lnTo>
                <a:lnTo>
                  <a:pt x="3713985" y="431380"/>
                </a:lnTo>
                <a:lnTo>
                  <a:pt x="3759992" y="414936"/>
                </a:lnTo>
                <a:lnTo>
                  <a:pt x="3800576" y="389134"/>
                </a:lnTo>
                <a:lnTo>
                  <a:pt x="3834425" y="355285"/>
                </a:lnTo>
                <a:lnTo>
                  <a:pt x="3860228" y="314701"/>
                </a:lnTo>
                <a:lnTo>
                  <a:pt x="3876671" y="268694"/>
                </a:lnTo>
                <a:lnTo>
                  <a:pt x="3882444" y="218577"/>
                </a:lnTo>
                <a:lnTo>
                  <a:pt x="3876671" y="168459"/>
                </a:lnTo>
                <a:lnTo>
                  <a:pt x="3860228" y="122452"/>
                </a:lnTo>
                <a:lnTo>
                  <a:pt x="3834425" y="81868"/>
                </a:lnTo>
                <a:lnTo>
                  <a:pt x="3800576" y="48018"/>
                </a:lnTo>
                <a:lnTo>
                  <a:pt x="3759992" y="22216"/>
                </a:lnTo>
                <a:lnTo>
                  <a:pt x="3713985" y="5772"/>
                </a:lnTo>
                <a:lnTo>
                  <a:pt x="3663867" y="0"/>
                </a:lnTo>
                <a:close/>
              </a:path>
            </a:pathLst>
          </a:custGeom>
          <a:solidFill>
            <a:srgbClr val="00A0F0"/>
          </a:solidFill>
        </p:spPr>
        <p:txBody>
          <a:bodyPr wrap="square" lIns="0" tIns="0" rIns="0" bIns="0" rtlCol="0"/>
          <a:lstStyle/>
          <a:p>
            <a:endParaRPr/>
          </a:p>
        </p:txBody>
      </p:sp>
      <p:sp>
        <p:nvSpPr>
          <p:cNvPr id="7" name="object 4">
            <a:extLst>
              <a:ext uri="{FF2B5EF4-FFF2-40B4-BE49-F238E27FC236}">
                <a16:creationId xmlns:a16="http://schemas.microsoft.com/office/drawing/2014/main" id="{A1200106-1CA4-481F-9290-DA719B20AE10}"/>
              </a:ext>
            </a:extLst>
          </p:cNvPr>
          <p:cNvSpPr txBox="1"/>
          <p:nvPr/>
        </p:nvSpPr>
        <p:spPr>
          <a:xfrm>
            <a:off x="132556" y="618168"/>
            <a:ext cx="8991600" cy="689932"/>
          </a:xfrm>
          <a:prstGeom prst="rect">
            <a:avLst/>
          </a:prstGeom>
        </p:spPr>
        <p:txBody>
          <a:bodyPr vert="horz" wrap="square" lIns="0" tIns="12700" rIns="0" bIns="0" rtlCol="0">
            <a:spAutoFit/>
          </a:bodyPr>
          <a:lstStyle/>
          <a:p>
            <a:pPr marL="12700">
              <a:lnSpc>
                <a:spcPct val="100000"/>
              </a:lnSpc>
              <a:spcBef>
                <a:spcPts val="100"/>
              </a:spcBef>
            </a:pPr>
            <a:r>
              <a:rPr lang="pt-BR" sz="4400" b="1" dirty="0">
                <a:solidFill>
                  <a:srgbClr val="FFFFFF"/>
                </a:solidFill>
                <a:cs typeface="Source Sans Pro Light"/>
              </a:rPr>
              <a:t>ANALISIS EKSPLORASI DATA SPASIAL</a:t>
            </a:r>
            <a:endParaRPr lang="pt-BR" sz="4400" b="1" dirty="0">
              <a:cs typeface="Source Sans Pro Light"/>
            </a:endParaRPr>
          </a:p>
        </p:txBody>
      </p:sp>
      <p:grpSp>
        <p:nvGrpSpPr>
          <p:cNvPr id="46" name="Group 45">
            <a:extLst>
              <a:ext uri="{FF2B5EF4-FFF2-40B4-BE49-F238E27FC236}">
                <a16:creationId xmlns:a16="http://schemas.microsoft.com/office/drawing/2014/main" id="{8515F3FC-DA74-415E-8AF0-8117F3B509EB}"/>
              </a:ext>
            </a:extLst>
          </p:cNvPr>
          <p:cNvGrpSpPr/>
          <p:nvPr/>
        </p:nvGrpSpPr>
        <p:grpSpPr>
          <a:xfrm>
            <a:off x="0" y="9766299"/>
            <a:ext cx="19010313" cy="914401"/>
            <a:chOff x="12664977" y="9766299"/>
            <a:chExt cx="6345336" cy="914401"/>
          </a:xfrm>
        </p:grpSpPr>
        <p:sp>
          <p:nvSpPr>
            <p:cNvPr id="47" name="object 3">
              <a:extLst>
                <a:ext uri="{FF2B5EF4-FFF2-40B4-BE49-F238E27FC236}">
                  <a16:creationId xmlns:a16="http://schemas.microsoft.com/office/drawing/2014/main" id="{8FDFA901-576E-4804-8794-945FA5CE4915}"/>
                </a:ext>
              </a:extLst>
            </p:cNvPr>
            <p:cNvSpPr/>
            <p:nvPr/>
          </p:nvSpPr>
          <p:spPr>
            <a:xfrm>
              <a:off x="12664977" y="9766299"/>
              <a:ext cx="6345336" cy="914401"/>
            </a:xfrm>
            <a:custGeom>
              <a:avLst/>
              <a:gdLst/>
              <a:ahLst/>
              <a:cxnLst/>
              <a:rect l="l" t="t" r="r" b="b"/>
              <a:pathLst>
                <a:path w="1883409" h="440055">
                  <a:moveTo>
                    <a:pt x="0" y="0"/>
                  </a:moveTo>
                  <a:lnTo>
                    <a:pt x="0" y="439737"/>
                  </a:lnTo>
                  <a:lnTo>
                    <a:pt x="1883155" y="439737"/>
                  </a:lnTo>
                  <a:lnTo>
                    <a:pt x="1883155" y="0"/>
                  </a:lnTo>
                  <a:lnTo>
                    <a:pt x="0" y="0"/>
                  </a:lnTo>
                  <a:close/>
                </a:path>
              </a:pathLst>
            </a:custGeom>
            <a:solidFill>
              <a:srgbClr val="FF8200"/>
            </a:solidFill>
          </p:spPr>
          <p:txBody>
            <a:bodyPr wrap="square" lIns="0" tIns="0" rIns="0" bIns="0" rtlCol="0"/>
            <a:lstStyle/>
            <a:p>
              <a:pPr>
                <a:spcAft>
                  <a:spcPts val="600"/>
                </a:spcAft>
              </a:pPr>
              <a:r>
                <a:rPr lang="en-US" sz="2800" b="1" dirty="0"/>
                <a:t> LABORATORIUM DATA SCIENCE – PROGRAM STUDI STATISTIKA </a:t>
              </a:r>
            </a:p>
            <a:p>
              <a:pPr>
                <a:spcAft>
                  <a:spcPts val="600"/>
                </a:spcAft>
              </a:pPr>
              <a:r>
                <a:rPr lang="en-US" sz="2800" b="1" dirty="0"/>
                <a:t> UNIVERSITAS ADI BUANA SURABAYA</a:t>
              </a:r>
            </a:p>
          </p:txBody>
        </p:sp>
        <p:sp>
          <p:nvSpPr>
            <p:cNvPr id="48" name="Rectangle 47">
              <a:extLst>
                <a:ext uri="{FF2B5EF4-FFF2-40B4-BE49-F238E27FC236}">
                  <a16:creationId xmlns:a16="http://schemas.microsoft.com/office/drawing/2014/main" id="{B6AE8B1E-B18A-4764-8583-5E38CB535E0A}"/>
                </a:ext>
              </a:extLst>
            </p:cNvPr>
            <p:cNvSpPr/>
            <p:nvPr/>
          </p:nvSpPr>
          <p:spPr>
            <a:xfrm>
              <a:off x="18660856" y="9766299"/>
              <a:ext cx="349457" cy="914401"/>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3200" b="1" dirty="0"/>
                <a:t>21</a:t>
              </a:r>
            </a:p>
          </p:txBody>
        </p:sp>
      </p:grpSp>
      <p:sp>
        <p:nvSpPr>
          <p:cNvPr id="3" name="Content Placeholder 2">
            <a:extLst>
              <a:ext uri="{FF2B5EF4-FFF2-40B4-BE49-F238E27FC236}">
                <a16:creationId xmlns:a16="http://schemas.microsoft.com/office/drawing/2014/main" id="{6A7818D8-92CB-4FAC-A339-E6A2E1370E1A}"/>
              </a:ext>
            </a:extLst>
          </p:cNvPr>
          <p:cNvSpPr>
            <a:spLocks noGrp="1"/>
          </p:cNvSpPr>
          <p:nvPr>
            <p:ph sz="half" idx="1"/>
          </p:nvPr>
        </p:nvSpPr>
        <p:spPr>
          <a:xfrm>
            <a:off x="369986" y="1599654"/>
            <a:ext cx="8079383" cy="6784864"/>
          </a:xfrm>
        </p:spPr>
        <p:txBody>
          <a:bodyPr/>
          <a:lstStyle/>
          <a:p>
            <a:r>
              <a:rPr lang="en-US" dirty="0" err="1"/>
              <a:t>Matrik</a:t>
            </a:r>
            <a:r>
              <a:rPr lang="en-US" dirty="0"/>
              <a:t> </a:t>
            </a:r>
            <a:r>
              <a:rPr lang="en-US" dirty="0" err="1"/>
              <a:t>Pembobot</a:t>
            </a:r>
            <a:r>
              <a:rPr lang="en-US" dirty="0"/>
              <a:t> </a:t>
            </a:r>
            <a:r>
              <a:rPr lang="en-US" dirty="0" err="1"/>
              <a:t>Spasial</a:t>
            </a:r>
            <a:endParaRPr lang="en-US" dirty="0"/>
          </a:p>
          <a:p>
            <a:pPr lvl="1"/>
            <a:r>
              <a:rPr lang="en-US" dirty="0"/>
              <a:t>Distance </a:t>
            </a:r>
          </a:p>
          <a:p>
            <a:pPr lvl="1"/>
            <a:endParaRPr lang="en-US" dirty="0"/>
          </a:p>
          <a:p>
            <a:pPr lvl="1"/>
            <a:endParaRPr lang="en-US" dirty="0"/>
          </a:p>
          <a:p>
            <a:pPr lvl="1"/>
            <a:endParaRPr lang="en-US" dirty="0"/>
          </a:p>
          <a:p>
            <a:pPr lvl="1"/>
            <a:endParaRPr lang="en-US" dirty="0"/>
          </a:p>
        </p:txBody>
      </p:sp>
      <p:pic>
        <p:nvPicPr>
          <p:cNvPr id="9" name="Picture 8">
            <a:extLst>
              <a:ext uri="{FF2B5EF4-FFF2-40B4-BE49-F238E27FC236}">
                <a16:creationId xmlns:a16="http://schemas.microsoft.com/office/drawing/2014/main" id="{79CFCC6D-E2D2-4FDC-96D4-7FE6A08B695D}"/>
              </a:ext>
            </a:extLst>
          </p:cNvPr>
          <p:cNvPicPr>
            <a:picLocks noChangeAspect="1"/>
          </p:cNvPicPr>
          <p:nvPr/>
        </p:nvPicPr>
        <p:blipFill>
          <a:blip r:embed="rId2"/>
          <a:stretch>
            <a:fillRect/>
          </a:stretch>
        </p:blipFill>
        <p:spPr>
          <a:xfrm>
            <a:off x="1453355" y="2837612"/>
            <a:ext cx="5587999" cy="1828800"/>
          </a:xfrm>
          <a:prstGeom prst="rect">
            <a:avLst/>
          </a:prstGeom>
        </p:spPr>
      </p:pic>
      <p:pic>
        <p:nvPicPr>
          <p:cNvPr id="4" name="Picture 3">
            <a:extLst>
              <a:ext uri="{FF2B5EF4-FFF2-40B4-BE49-F238E27FC236}">
                <a16:creationId xmlns:a16="http://schemas.microsoft.com/office/drawing/2014/main" id="{CEFD97EC-7758-47A3-A9DF-4E7385E11D33}"/>
              </a:ext>
            </a:extLst>
          </p:cNvPr>
          <p:cNvPicPr>
            <a:picLocks noChangeAspect="1"/>
          </p:cNvPicPr>
          <p:nvPr/>
        </p:nvPicPr>
        <p:blipFill>
          <a:blip r:embed="rId3"/>
          <a:stretch>
            <a:fillRect/>
          </a:stretch>
        </p:blipFill>
        <p:spPr>
          <a:xfrm>
            <a:off x="1455282" y="5272313"/>
            <a:ext cx="11783674" cy="4168655"/>
          </a:xfrm>
          <a:prstGeom prst="rect">
            <a:avLst/>
          </a:prstGeom>
        </p:spPr>
      </p:pic>
    </p:spTree>
    <p:extLst>
      <p:ext uri="{BB962C8B-B14F-4D97-AF65-F5344CB8AC3E}">
        <p14:creationId xmlns:p14="http://schemas.microsoft.com/office/powerpoint/2010/main" val="28589132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2">
            <a:extLst>
              <a:ext uri="{FF2B5EF4-FFF2-40B4-BE49-F238E27FC236}">
                <a16:creationId xmlns:a16="http://schemas.microsoft.com/office/drawing/2014/main" id="{8140A93D-0449-4A80-AF27-54E6985B212E}"/>
              </a:ext>
            </a:extLst>
          </p:cNvPr>
          <p:cNvSpPr/>
          <p:nvPr/>
        </p:nvSpPr>
        <p:spPr>
          <a:xfrm>
            <a:off x="0" y="523978"/>
            <a:ext cx="8819356" cy="860322"/>
          </a:xfrm>
          <a:custGeom>
            <a:avLst/>
            <a:gdLst/>
            <a:ahLst/>
            <a:cxnLst/>
            <a:rect l="l" t="t" r="r" b="b"/>
            <a:pathLst>
              <a:path w="3883025" h="437515">
                <a:moveTo>
                  <a:pt x="3663867" y="0"/>
                </a:moveTo>
                <a:lnTo>
                  <a:pt x="0" y="0"/>
                </a:lnTo>
                <a:lnTo>
                  <a:pt x="0" y="437153"/>
                </a:lnTo>
                <a:lnTo>
                  <a:pt x="3663867" y="437153"/>
                </a:lnTo>
                <a:lnTo>
                  <a:pt x="3713985" y="431380"/>
                </a:lnTo>
                <a:lnTo>
                  <a:pt x="3759992" y="414936"/>
                </a:lnTo>
                <a:lnTo>
                  <a:pt x="3800576" y="389134"/>
                </a:lnTo>
                <a:lnTo>
                  <a:pt x="3834425" y="355285"/>
                </a:lnTo>
                <a:lnTo>
                  <a:pt x="3860228" y="314701"/>
                </a:lnTo>
                <a:lnTo>
                  <a:pt x="3876671" y="268694"/>
                </a:lnTo>
                <a:lnTo>
                  <a:pt x="3882444" y="218577"/>
                </a:lnTo>
                <a:lnTo>
                  <a:pt x="3876671" y="168459"/>
                </a:lnTo>
                <a:lnTo>
                  <a:pt x="3860228" y="122452"/>
                </a:lnTo>
                <a:lnTo>
                  <a:pt x="3834425" y="81868"/>
                </a:lnTo>
                <a:lnTo>
                  <a:pt x="3800576" y="48018"/>
                </a:lnTo>
                <a:lnTo>
                  <a:pt x="3759992" y="22216"/>
                </a:lnTo>
                <a:lnTo>
                  <a:pt x="3713985" y="5772"/>
                </a:lnTo>
                <a:lnTo>
                  <a:pt x="3663867" y="0"/>
                </a:lnTo>
                <a:close/>
              </a:path>
            </a:pathLst>
          </a:custGeom>
          <a:solidFill>
            <a:srgbClr val="00A0F0"/>
          </a:solidFill>
        </p:spPr>
        <p:txBody>
          <a:bodyPr wrap="square" lIns="0" tIns="0" rIns="0" bIns="0" rtlCol="0"/>
          <a:lstStyle/>
          <a:p>
            <a:endParaRPr/>
          </a:p>
        </p:txBody>
      </p:sp>
      <p:sp>
        <p:nvSpPr>
          <p:cNvPr id="7" name="object 4">
            <a:extLst>
              <a:ext uri="{FF2B5EF4-FFF2-40B4-BE49-F238E27FC236}">
                <a16:creationId xmlns:a16="http://schemas.microsoft.com/office/drawing/2014/main" id="{A1200106-1CA4-481F-9290-DA719B20AE10}"/>
              </a:ext>
            </a:extLst>
          </p:cNvPr>
          <p:cNvSpPr txBox="1"/>
          <p:nvPr/>
        </p:nvSpPr>
        <p:spPr>
          <a:xfrm>
            <a:off x="132556" y="618168"/>
            <a:ext cx="8991600" cy="689932"/>
          </a:xfrm>
          <a:prstGeom prst="rect">
            <a:avLst/>
          </a:prstGeom>
        </p:spPr>
        <p:txBody>
          <a:bodyPr vert="horz" wrap="square" lIns="0" tIns="12700" rIns="0" bIns="0" rtlCol="0">
            <a:spAutoFit/>
          </a:bodyPr>
          <a:lstStyle/>
          <a:p>
            <a:pPr marL="12700">
              <a:lnSpc>
                <a:spcPct val="100000"/>
              </a:lnSpc>
              <a:spcBef>
                <a:spcPts val="100"/>
              </a:spcBef>
            </a:pPr>
            <a:r>
              <a:rPr lang="pt-BR" sz="4400" b="1" dirty="0">
                <a:solidFill>
                  <a:srgbClr val="FFFFFF"/>
                </a:solidFill>
                <a:cs typeface="Source Sans Pro Light"/>
              </a:rPr>
              <a:t>ANALISIS EKSPLORASI DATA SPASIAL</a:t>
            </a:r>
            <a:endParaRPr lang="pt-BR" sz="4400" b="1" dirty="0">
              <a:cs typeface="Source Sans Pro Light"/>
            </a:endParaRPr>
          </a:p>
        </p:txBody>
      </p:sp>
      <p:grpSp>
        <p:nvGrpSpPr>
          <p:cNvPr id="46" name="Group 45">
            <a:extLst>
              <a:ext uri="{FF2B5EF4-FFF2-40B4-BE49-F238E27FC236}">
                <a16:creationId xmlns:a16="http://schemas.microsoft.com/office/drawing/2014/main" id="{8515F3FC-DA74-415E-8AF0-8117F3B509EB}"/>
              </a:ext>
            </a:extLst>
          </p:cNvPr>
          <p:cNvGrpSpPr/>
          <p:nvPr/>
        </p:nvGrpSpPr>
        <p:grpSpPr>
          <a:xfrm>
            <a:off x="0" y="9766299"/>
            <a:ext cx="19010313" cy="914401"/>
            <a:chOff x="12664977" y="9766299"/>
            <a:chExt cx="6345336" cy="914401"/>
          </a:xfrm>
        </p:grpSpPr>
        <p:sp>
          <p:nvSpPr>
            <p:cNvPr id="47" name="object 3">
              <a:extLst>
                <a:ext uri="{FF2B5EF4-FFF2-40B4-BE49-F238E27FC236}">
                  <a16:creationId xmlns:a16="http://schemas.microsoft.com/office/drawing/2014/main" id="{8FDFA901-576E-4804-8794-945FA5CE4915}"/>
                </a:ext>
              </a:extLst>
            </p:cNvPr>
            <p:cNvSpPr/>
            <p:nvPr/>
          </p:nvSpPr>
          <p:spPr>
            <a:xfrm>
              <a:off x="12664977" y="9766299"/>
              <a:ext cx="6345336" cy="914401"/>
            </a:xfrm>
            <a:custGeom>
              <a:avLst/>
              <a:gdLst/>
              <a:ahLst/>
              <a:cxnLst/>
              <a:rect l="l" t="t" r="r" b="b"/>
              <a:pathLst>
                <a:path w="1883409" h="440055">
                  <a:moveTo>
                    <a:pt x="0" y="0"/>
                  </a:moveTo>
                  <a:lnTo>
                    <a:pt x="0" y="439737"/>
                  </a:lnTo>
                  <a:lnTo>
                    <a:pt x="1883155" y="439737"/>
                  </a:lnTo>
                  <a:lnTo>
                    <a:pt x="1883155" y="0"/>
                  </a:lnTo>
                  <a:lnTo>
                    <a:pt x="0" y="0"/>
                  </a:lnTo>
                  <a:close/>
                </a:path>
              </a:pathLst>
            </a:custGeom>
            <a:solidFill>
              <a:srgbClr val="FF8200"/>
            </a:solidFill>
          </p:spPr>
          <p:txBody>
            <a:bodyPr wrap="square" lIns="0" tIns="0" rIns="0" bIns="0" rtlCol="0"/>
            <a:lstStyle/>
            <a:p>
              <a:pPr>
                <a:spcAft>
                  <a:spcPts val="600"/>
                </a:spcAft>
              </a:pPr>
              <a:r>
                <a:rPr lang="en-US" sz="2800" b="1" dirty="0"/>
                <a:t> LABORATORIUM DATA SCIENCE – PROGRAM STUDI STATISTIKA </a:t>
              </a:r>
            </a:p>
            <a:p>
              <a:pPr>
                <a:spcAft>
                  <a:spcPts val="600"/>
                </a:spcAft>
              </a:pPr>
              <a:r>
                <a:rPr lang="en-US" sz="2800" b="1" dirty="0"/>
                <a:t> UNIVERSITAS ADI BUANA SURABAYA</a:t>
              </a:r>
            </a:p>
          </p:txBody>
        </p:sp>
        <p:sp>
          <p:nvSpPr>
            <p:cNvPr id="48" name="Rectangle 47">
              <a:extLst>
                <a:ext uri="{FF2B5EF4-FFF2-40B4-BE49-F238E27FC236}">
                  <a16:creationId xmlns:a16="http://schemas.microsoft.com/office/drawing/2014/main" id="{B6AE8B1E-B18A-4764-8583-5E38CB535E0A}"/>
                </a:ext>
              </a:extLst>
            </p:cNvPr>
            <p:cNvSpPr/>
            <p:nvPr/>
          </p:nvSpPr>
          <p:spPr>
            <a:xfrm>
              <a:off x="18660856" y="9766299"/>
              <a:ext cx="349457" cy="914401"/>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3200" b="1" dirty="0"/>
                <a:t>22</a:t>
              </a:r>
            </a:p>
          </p:txBody>
        </p:sp>
      </p:grpSp>
      <p:sp>
        <p:nvSpPr>
          <p:cNvPr id="3" name="Content Placeholder 2">
            <a:extLst>
              <a:ext uri="{FF2B5EF4-FFF2-40B4-BE49-F238E27FC236}">
                <a16:creationId xmlns:a16="http://schemas.microsoft.com/office/drawing/2014/main" id="{6A7818D8-92CB-4FAC-A339-E6A2E1370E1A}"/>
              </a:ext>
            </a:extLst>
          </p:cNvPr>
          <p:cNvSpPr>
            <a:spLocks noGrp="1"/>
          </p:cNvSpPr>
          <p:nvPr>
            <p:ph sz="half" idx="1"/>
          </p:nvPr>
        </p:nvSpPr>
        <p:spPr>
          <a:xfrm>
            <a:off x="1146599" y="1612900"/>
            <a:ext cx="8079383" cy="6784864"/>
          </a:xfrm>
        </p:spPr>
        <p:txBody>
          <a:bodyPr/>
          <a:lstStyle/>
          <a:p>
            <a:r>
              <a:rPr lang="en-US" dirty="0" err="1"/>
              <a:t>Matrik</a:t>
            </a:r>
            <a:r>
              <a:rPr lang="en-US" dirty="0"/>
              <a:t> </a:t>
            </a:r>
            <a:r>
              <a:rPr lang="en-US" dirty="0" err="1"/>
              <a:t>Pembobot</a:t>
            </a:r>
            <a:r>
              <a:rPr lang="en-US" dirty="0"/>
              <a:t> </a:t>
            </a:r>
            <a:r>
              <a:rPr lang="en-US" dirty="0" err="1"/>
              <a:t>Spasial</a:t>
            </a:r>
            <a:endParaRPr lang="en-US" dirty="0"/>
          </a:p>
          <a:p>
            <a:pPr lvl="1"/>
            <a:r>
              <a:rPr lang="en-US" dirty="0"/>
              <a:t>Distance </a:t>
            </a:r>
          </a:p>
          <a:p>
            <a:pPr lvl="1"/>
            <a:endParaRPr lang="en-US" dirty="0"/>
          </a:p>
          <a:p>
            <a:pPr lvl="1"/>
            <a:endParaRPr lang="en-US" dirty="0"/>
          </a:p>
          <a:p>
            <a:pPr lvl="1"/>
            <a:endParaRPr lang="en-US" dirty="0"/>
          </a:p>
          <a:p>
            <a:pPr lvl="1"/>
            <a:endParaRPr lang="en-US" dirty="0"/>
          </a:p>
          <a:p>
            <a:pPr lvl="1"/>
            <a:r>
              <a:rPr lang="en-US" dirty="0"/>
              <a:t>.</a:t>
            </a:r>
          </a:p>
          <a:p>
            <a:pPr lvl="1"/>
            <a:r>
              <a:rPr lang="en-US" dirty="0"/>
              <a:t>.</a:t>
            </a:r>
          </a:p>
          <a:p>
            <a:pPr lvl="1"/>
            <a:r>
              <a:rPr lang="en-US" dirty="0"/>
              <a:t>.</a:t>
            </a:r>
          </a:p>
          <a:p>
            <a:pPr lvl="1"/>
            <a:r>
              <a:rPr lang="en-US" dirty="0"/>
              <a:t>Customized</a:t>
            </a:r>
          </a:p>
        </p:txBody>
      </p:sp>
      <p:pic>
        <p:nvPicPr>
          <p:cNvPr id="2" name="Picture 1">
            <a:extLst>
              <a:ext uri="{FF2B5EF4-FFF2-40B4-BE49-F238E27FC236}">
                <a16:creationId xmlns:a16="http://schemas.microsoft.com/office/drawing/2014/main" id="{E2BE1795-F8A5-4B51-BCBD-61CC4F358839}"/>
              </a:ext>
            </a:extLst>
          </p:cNvPr>
          <p:cNvPicPr>
            <a:picLocks noChangeAspect="1"/>
          </p:cNvPicPr>
          <p:nvPr/>
        </p:nvPicPr>
        <p:blipFill>
          <a:blip r:embed="rId2"/>
          <a:stretch>
            <a:fillRect/>
          </a:stretch>
        </p:blipFill>
        <p:spPr>
          <a:xfrm>
            <a:off x="2189956" y="2833913"/>
            <a:ext cx="5587999" cy="1828800"/>
          </a:xfrm>
          <a:prstGeom prst="rect">
            <a:avLst/>
          </a:prstGeom>
        </p:spPr>
      </p:pic>
    </p:spTree>
    <p:extLst>
      <p:ext uri="{BB962C8B-B14F-4D97-AF65-F5344CB8AC3E}">
        <p14:creationId xmlns:p14="http://schemas.microsoft.com/office/powerpoint/2010/main" val="40310077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2">
            <a:extLst>
              <a:ext uri="{FF2B5EF4-FFF2-40B4-BE49-F238E27FC236}">
                <a16:creationId xmlns:a16="http://schemas.microsoft.com/office/drawing/2014/main" id="{8140A93D-0449-4A80-AF27-54E6985B212E}"/>
              </a:ext>
            </a:extLst>
          </p:cNvPr>
          <p:cNvSpPr/>
          <p:nvPr/>
        </p:nvSpPr>
        <p:spPr>
          <a:xfrm>
            <a:off x="0" y="523978"/>
            <a:ext cx="8819356" cy="860322"/>
          </a:xfrm>
          <a:custGeom>
            <a:avLst/>
            <a:gdLst/>
            <a:ahLst/>
            <a:cxnLst/>
            <a:rect l="l" t="t" r="r" b="b"/>
            <a:pathLst>
              <a:path w="3883025" h="437515">
                <a:moveTo>
                  <a:pt x="3663867" y="0"/>
                </a:moveTo>
                <a:lnTo>
                  <a:pt x="0" y="0"/>
                </a:lnTo>
                <a:lnTo>
                  <a:pt x="0" y="437153"/>
                </a:lnTo>
                <a:lnTo>
                  <a:pt x="3663867" y="437153"/>
                </a:lnTo>
                <a:lnTo>
                  <a:pt x="3713985" y="431380"/>
                </a:lnTo>
                <a:lnTo>
                  <a:pt x="3759992" y="414936"/>
                </a:lnTo>
                <a:lnTo>
                  <a:pt x="3800576" y="389134"/>
                </a:lnTo>
                <a:lnTo>
                  <a:pt x="3834425" y="355285"/>
                </a:lnTo>
                <a:lnTo>
                  <a:pt x="3860228" y="314701"/>
                </a:lnTo>
                <a:lnTo>
                  <a:pt x="3876671" y="268694"/>
                </a:lnTo>
                <a:lnTo>
                  <a:pt x="3882444" y="218577"/>
                </a:lnTo>
                <a:lnTo>
                  <a:pt x="3876671" y="168459"/>
                </a:lnTo>
                <a:lnTo>
                  <a:pt x="3860228" y="122452"/>
                </a:lnTo>
                <a:lnTo>
                  <a:pt x="3834425" y="81868"/>
                </a:lnTo>
                <a:lnTo>
                  <a:pt x="3800576" y="48018"/>
                </a:lnTo>
                <a:lnTo>
                  <a:pt x="3759992" y="22216"/>
                </a:lnTo>
                <a:lnTo>
                  <a:pt x="3713985" y="5772"/>
                </a:lnTo>
                <a:lnTo>
                  <a:pt x="3663867" y="0"/>
                </a:lnTo>
                <a:close/>
              </a:path>
            </a:pathLst>
          </a:custGeom>
          <a:solidFill>
            <a:srgbClr val="00A0F0"/>
          </a:solidFill>
        </p:spPr>
        <p:txBody>
          <a:bodyPr wrap="square" lIns="0" tIns="0" rIns="0" bIns="0" rtlCol="0"/>
          <a:lstStyle/>
          <a:p>
            <a:endParaRPr/>
          </a:p>
        </p:txBody>
      </p:sp>
      <p:sp>
        <p:nvSpPr>
          <p:cNvPr id="7" name="object 4">
            <a:extLst>
              <a:ext uri="{FF2B5EF4-FFF2-40B4-BE49-F238E27FC236}">
                <a16:creationId xmlns:a16="http://schemas.microsoft.com/office/drawing/2014/main" id="{A1200106-1CA4-481F-9290-DA719B20AE10}"/>
              </a:ext>
            </a:extLst>
          </p:cNvPr>
          <p:cNvSpPr txBox="1"/>
          <p:nvPr/>
        </p:nvSpPr>
        <p:spPr>
          <a:xfrm>
            <a:off x="132556" y="618168"/>
            <a:ext cx="8991600" cy="689932"/>
          </a:xfrm>
          <a:prstGeom prst="rect">
            <a:avLst/>
          </a:prstGeom>
        </p:spPr>
        <p:txBody>
          <a:bodyPr vert="horz" wrap="square" lIns="0" tIns="12700" rIns="0" bIns="0" rtlCol="0">
            <a:spAutoFit/>
          </a:bodyPr>
          <a:lstStyle/>
          <a:p>
            <a:pPr marL="12700">
              <a:lnSpc>
                <a:spcPct val="100000"/>
              </a:lnSpc>
              <a:spcBef>
                <a:spcPts val="100"/>
              </a:spcBef>
            </a:pPr>
            <a:r>
              <a:rPr lang="pt-BR" sz="4400" b="1" dirty="0">
                <a:solidFill>
                  <a:srgbClr val="FFFFFF"/>
                </a:solidFill>
                <a:cs typeface="Source Sans Pro Light"/>
              </a:rPr>
              <a:t>ANALISIS EKSPLORASI DATA SPASIAL</a:t>
            </a:r>
            <a:endParaRPr lang="pt-BR" sz="4400" b="1" dirty="0">
              <a:cs typeface="Source Sans Pro Light"/>
            </a:endParaRPr>
          </a:p>
        </p:txBody>
      </p:sp>
      <p:grpSp>
        <p:nvGrpSpPr>
          <p:cNvPr id="46" name="Group 45">
            <a:extLst>
              <a:ext uri="{FF2B5EF4-FFF2-40B4-BE49-F238E27FC236}">
                <a16:creationId xmlns:a16="http://schemas.microsoft.com/office/drawing/2014/main" id="{8515F3FC-DA74-415E-8AF0-8117F3B509EB}"/>
              </a:ext>
            </a:extLst>
          </p:cNvPr>
          <p:cNvGrpSpPr/>
          <p:nvPr/>
        </p:nvGrpSpPr>
        <p:grpSpPr>
          <a:xfrm>
            <a:off x="0" y="9766299"/>
            <a:ext cx="19010313" cy="914401"/>
            <a:chOff x="12664977" y="9766299"/>
            <a:chExt cx="6345336" cy="914401"/>
          </a:xfrm>
        </p:grpSpPr>
        <p:sp>
          <p:nvSpPr>
            <p:cNvPr id="47" name="object 3">
              <a:extLst>
                <a:ext uri="{FF2B5EF4-FFF2-40B4-BE49-F238E27FC236}">
                  <a16:creationId xmlns:a16="http://schemas.microsoft.com/office/drawing/2014/main" id="{8FDFA901-576E-4804-8794-945FA5CE4915}"/>
                </a:ext>
              </a:extLst>
            </p:cNvPr>
            <p:cNvSpPr/>
            <p:nvPr/>
          </p:nvSpPr>
          <p:spPr>
            <a:xfrm>
              <a:off x="12664977" y="9766299"/>
              <a:ext cx="6345336" cy="914401"/>
            </a:xfrm>
            <a:custGeom>
              <a:avLst/>
              <a:gdLst/>
              <a:ahLst/>
              <a:cxnLst/>
              <a:rect l="l" t="t" r="r" b="b"/>
              <a:pathLst>
                <a:path w="1883409" h="440055">
                  <a:moveTo>
                    <a:pt x="0" y="0"/>
                  </a:moveTo>
                  <a:lnTo>
                    <a:pt x="0" y="439737"/>
                  </a:lnTo>
                  <a:lnTo>
                    <a:pt x="1883155" y="439737"/>
                  </a:lnTo>
                  <a:lnTo>
                    <a:pt x="1883155" y="0"/>
                  </a:lnTo>
                  <a:lnTo>
                    <a:pt x="0" y="0"/>
                  </a:lnTo>
                  <a:close/>
                </a:path>
              </a:pathLst>
            </a:custGeom>
            <a:solidFill>
              <a:srgbClr val="FF8200"/>
            </a:solidFill>
          </p:spPr>
          <p:txBody>
            <a:bodyPr wrap="square" lIns="0" tIns="0" rIns="0" bIns="0" rtlCol="0"/>
            <a:lstStyle/>
            <a:p>
              <a:pPr>
                <a:spcAft>
                  <a:spcPts val="600"/>
                </a:spcAft>
              </a:pPr>
              <a:r>
                <a:rPr lang="en-US" sz="2800" b="1" dirty="0"/>
                <a:t> LABORATORIUM DATA SCIENCE – PROGRAM STUDI STATISTIKA </a:t>
              </a:r>
            </a:p>
            <a:p>
              <a:pPr>
                <a:spcAft>
                  <a:spcPts val="600"/>
                </a:spcAft>
              </a:pPr>
              <a:r>
                <a:rPr lang="en-US" sz="2800" b="1" dirty="0"/>
                <a:t> UNIVERSITAS ADI BUANA SURABAYA</a:t>
              </a:r>
            </a:p>
          </p:txBody>
        </p:sp>
        <p:sp>
          <p:nvSpPr>
            <p:cNvPr id="48" name="Rectangle 47">
              <a:extLst>
                <a:ext uri="{FF2B5EF4-FFF2-40B4-BE49-F238E27FC236}">
                  <a16:creationId xmlns:a16="http://schemas.microsoft.com/office/drawing/2014/main" id="{B6AE8B1E-B18A-4764-8583-5E38CB535E0A}"/>
                </a:ext>
              </a:extLst>
            </p:cNvPr>
            <p:cNvSpPr/>
            <p:nvPr/>
          </p:nvSpPr>
          <p:spPr>
            <a:xfrm>
              <a:off x="18660856" y="9766299"/>
              <a:ext cx="349457" cy="914401"/>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3200" b="1" dirty="0"/>
                <a:t>23</a:t>
              </a:r>
            </a:p>
          </p:txBody>
        </p:sp>
      </p:grpSp>
      <p:sp>
        <p:nvSpPr>
          <p:cNvPr id="3" name="Content Placeholder 2">
            <a:extLst>
              <a:ext uri="{FF2B5EF4-FFF2-40B4-BE49-F238E27FC236}">
                <a16:creationId xmlns:a16="http://schemas.microsoft.com/office/drawing/2014/main" id="{6A7818D8-92CB-4FAC-A339-E6A2E1370E1A}"/>
              </a:ext>
            </a:extLst>
          </p:cNvPr>
          <p:cNvSpPr>
            <a:spLocks noGrp="1"/>
          </p:cNvSpPr>
          <p:nvPr>
            <p:ph sz="half" idx="1"/>
          </p:nvPr>
        </p:nvSpPr>
        <p:spPr>
          <a:xfrm>
            <a:off x="1146599" y="1612900"/>
            <a:ext cx="8079383" cy="6784864"/>
          </a:xfrm>
        </p:spPr>
        <p:txBody>
          <a:bodyPr/>
          <a:lstStyle/>
          <a:p>
            <a:r>
              <a:rPr lang="en-US" dirty="0" err="1"/>
              <a:t>Morans’I</a:t>
            </a:r>
            <a:endParaRPr lang="en-US" dirty="0"/>
          </a:p>
          <a:p>
            <a:r>
              <a:rPr lang="en-US" dirty="0"/>
              <a:t>Local </a:t>
            </a:r>
            <a:r>
              <a:rPr lang="en-US" dirty="0" err="1"/>
              <a:t>Morans</a:t>
            </a:r>
            <a:endParaRPr lang="en-US" dirty="0"/>
          </a:p>
        </p:txBody>
      </p:sp>
      <p:sp>
        <p:nvSpPr>
          <p:cNvPr id="12" name="TextBox 11">
            <a:extLst>
              <a:ext uri="{FF2B5EF4-FFF2-40B4-BE49-F238E27FC236}">
                <a16:creationId xmlns:a16="http://schemas.microsoft.com/office/drawing/2014/main" id="{603AC369-4C3B-48F3-A47B-BAAC1EBB02E2}"/>
              </a:ext>
            </a:extLst>
          </p:cNvPr>
          <p:cNvSpPr txBox="1"/>
          <p:nvPr/>
        </p:nvSpPr>
        <p:spPr>
          <a:xfrm>
            <a:off x="1656556" y="3213100"/>
            <a:ext cx="16764000" cy="3690241"/>
          </a:xfrm>
          <a:prstGeom prst="rect">
            <a:avLst/>
          </a:prstGeom>
          <a:noFill/>
        </p:spPr>
        <p:txBody>
          <a:bodyPr wrap="square">
            <a:spAutoFit/>
          </a:bodyPr>
          <a:lstStyle/>
          <a:p>
            <a:pPr>
              <a:lnSpc>
                <a:spcPct val="150000"/>
              </a:lnSpc>
            </a:pPr>
            <a:r>
              <a:rPr lang="id-ID" sz="4000" dirty="0"/>
              <a:t>Anselin (1998) mengenalkan </a:t>
            </a:r>
            <a:r>
              <a:rPr lang="id-ID" sz="4000" i="1" dirty="0"/>
              <a:t>Exploratory Spatial Data Analysis</a:t>
            </a:r>
            <a:r>
              <a:rPr lang="id-ID" sz="4000" dirty="0"/>
              <a:t> (ESDA) dengan menggunakan autokorelasi spasial </a:t>
            </a:r>
            <a:r>
              <a:rPr lang="id-ID" sz="4000" i="1" dirty="0"/>
              <a:t>(spatial autocorrelation)</a:t>
            </a:r>
            <a:r>
              <a:rPr lang="id-ID" sz="4000" dirty="0"/>
              <a:t>, yaitu suatu analisis yang dapat digunakan untuk mengetahui </a:t>
            </a:r>
            <a:r>
              <a:rPr lang="id-ID" sz="4000" b="1" dirty="0"/>
              <a:t>pola spasial </a:t>
            </a:r>
            <a:r>
              <a:rPr lang="id-ID" sz="4000" b="1" i="1" dirty="0"/>
              <a:t>(spatial pattern)</a:t>
            </a:r>
            <a:r>
              <a:rPr lang="id-ID" sz="4000" b="1" dirty="0"/>
              <a:t> </a:t>
            </a:r>
            <a:r>
              <a:rPr lang="id-ID" sz="4000" dirty="0"/>
              <a:t>dan </a:t>
            </a:r>
            <a:r>
              <a:rPr lang="id-ID" sz="4000" b="1" dirty="0"/>
              <a:t>asosiasi spasial </a:t>
            </a:r>
            <a:r>
              <a:rPr lang="id-ID" sz="4000" b="1" i="1" dirty="0"/>
              <a:t>(spatial association)</a:t>
            </a:r>
            <a:r>
              <a:rPr lang="id-ID" sz="4000" dirty="0"/>
              <a:t>.</a:t>
            </a:r>
            <a:endParaRPr lang="en-US" sz="4000" dirty="0"/>
          </a:p>
        </p:txBody>
      </p:sp>
    </p:spTree>
    <p:extLst>
      <p:ext uri="{BB962C8B-B14F-4D97-AF65-F5344CB8AC3E}">
        <p14:creationId xmlns:p14="http://schemas.microsoft.com/office/powerpoint/2010/main" val="10398540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2">
            <a:extLst>
              <a:ext uri="{FF2B5EF4-FFF2-40B4-BE49-F238E27FC236}">
                <a16:creationId xmlns:a16="http://schemas.microsoft.com/office/drawing/2014/main" id="{8140A93D-0449-4A80-AF27-54E6985B212E}"/>
              </a:ext>
            </a:extLst>
          </p:cNvPr>
          <p:cNvSpPr/>
          <p:nvPr/>
        </p:nvSpPr>
        <p:spPr>
          <a:xfrm>
            <a:off x="0" y="523978"/>
            <a:ext cx="8819356" cy="860322"/>
          </a:xfrm>
          <a:custGeom>
            <a:avLst/>
            <a:gdLst/>
            <a:ahLst/>
            <a:cxnLst/>
            <a:rect l="l" t="t" r="r" b="b"/>
            <a:pathLst>
              <a:path w="3883025" h="437515">
                <a:moveTo>
                  <a:pt x="3663867" y="0"/>
                </a:moveTo>
                <a:lnTo>
                  <a:pt x="0" y="0"/>
                </a:lnTo>
                <a:lnTo>
                  <a:pt x="0" y="437153"/>
                </a:lnTo>
                <a:lnTo>
                  <a:pt x="3663867" y="437153"/>
                </a:lnTo>
                <a:lnTo>
                  <a:pt x="3713985" y="431380"/>
                </a:lnTo>
                <a:lnTo>
                  <a:pt x="3759992" y="414936"/>
                </a:lnTo>
                <a:lnTo>
                  <a:pt x="3800576" y="389134"/>
                </a:lnTo>
                <a:lnTo>
                  <a:pt x="3834425" y="355285"/>
                </a:lnTo>
                <a:lnTo>
                  <a:pt x="3860228" y="314701"/>
                </a:lnTo>
                <a:lnTo>
                  <a:pt x="3876671" y="268694"/>
                </a:lnTo>
                <a:lnTo>
                  <a:pt x="3882444" y="218577"/>
                </a:lnTo>
                <a:lnTo>
                  <a:pt x="3876671" y="168459"/>
                </a:lnTo>
                <a:lnTo>
                  <a:pt x="3860228" y="122452"/>
                </a:lnTo>
                <a:lnTo>
                  <a:pt x="3834425" y="81868"/>
                </a:lnTo>
                <a:lnTo>
                  <a:pt x="3800576" y="48018"/>
                </a:lnTo>
                <a:lnTo>
                  <a:pt x="3759992" y="22216"/>
                </a:lnTo>
                <a:lnTo>
                  <a:pt x="3713985" y="5772"/>
                </a:lnTo>
                <a:lnTo>
                  <a:pt x="3663867" y="0"/>
                </a:lnTo>
                <a:close/>
              </a:path>
            </a:pathLst>
          </a:custGeom>
          <a:solidFill>
            <a:srgbClr val="00A0F0"/>
          </a:solidFill>
        </p:spPr>
        <p:txBody>
          <a:bodyPr wrap="square" lIns="0" tIns="0" rIns="0" bIns="0" rtlCol="0"/>
          <a:lstStyle/>
          <a:p>
            <a:endParaRPr/>
          </a:p>
        </p:txBody>
      </p:sp>
      <p:sp>
        <p:nvSpPr>
          <p:cNvPr id="7" name="object 4">
            <a:extLst>
              <a:ext uri="{FF2B5EF4-FFF2-40B4-BE49-F238E27FC236}">
                <a16:creationId xmlns:a16="http://schemas.microsoft.com/office/drawing/2014/main" id="{A1200106-1CA4-481F-9290-DA719B20AE10}"/>
              </a:ext>
            </a:extLst>
          </p:cNvPr>
          <p:cNvSpPr txBox="1"/>
          <p:nvPr/>
        </p:nvSpPr>
        <p:spPr>
          <a:xfrm>
            <a:off x="132556" y="618168"/>
            <a:ext cx="8991600" cy="689932"/>
          </a:xfrm>
          <a:prstGeom prst="rect">
            <a:avLst/>
          </a:prstGeom>
        </p:spPr>
        <p:txBody>
          <a:bodyPr vert="horz" wrap="square" lIns="0" tIns="12700" rIns="0" bIns="0" rtlCol="0">
            <a:spAutoFit/>
          </a:bodyPr>
          <a:lstStyle/>
          <a:p>
            <a:pPr marL="12700">
              <a:lnSpc>
                <a:spcPct val="100000"/>
              </a:lnSpc>
              <a:spcBef>
                <a:spcPts val="100"/>
              </a:spcBef>
            </a:pPr>
            <a:r>
              <a:rPr lang="pt-BR" sz="4400" b="1" dirty="0">
                <a:solidFill>
                  <a:srgbClr val="FFFFFF"/>
                </a:solidFill>
                <a:cs typeface="Source Sans Pro Light"/>
              </a:rPr>
              <a:t>ANALISIS EKSPLORASI DATA SPASIAL</a:t>
            </a:r>
            <a:endParaRPr lang="pt-BR" sz="4400" b="1" dirty="0">
              <a:cs typeface="Source Sans Pro Light"/>
            </a:endParaRPr>
          </a:p>
        </p:txBody>
      </p:sp>
      <p:grpSp>
        <p:nvGrpSpPr>
          <p:cNvPr id="46" name="Group 45">
            <a:extLst>
              <a:ext uri="{FF2B5EF4-FFF2-40B4-BE49-F238E27FC236}">
                <a16:creationId xmlns:a16="http://schemas.microsoft.com/office/drawing/2014/main" id="{8515F3FC-DA74-415E-8AF0-8117F3B509EB}"/>
              </a:ext>
            </a:extLst>
          </p:cNvPr>
          <p:cNvGrpSpPr/>
          <p:nvPr/>
        </p:nvGrpSpPr>
        <p:grpSpPr>
          <a:xfrm>
            <a:off x="0" y="9766299"/>
            <a:ext cx="19010313" cy="914401"/>
            <a:chOff x="12664977" y="9766299"/>
            <a:chExt cx="6345336" cy="914401"/>
          </a:xfrm>
        </p:grpSpPr>
        <p:sp>
          <p:nvSpPr>
            <p:cNvPr id="47" name="object 3">
              <a:extLst>
                <a:ext uri="{FF2B5EF4-FFF2-40B4-BE49-F238E27FC236}">
                  <a16:creationId xmlns:a16="http://schemas.microsoft.com/office/drawing/2014/main" id="{8FDFA901-576E-4804-8794-945FA5CE4915}"/>
                </a:ext>
              </a:extLst>
            </p:cNvPr>
            <p:cNvSpPr/>
            <p:nvPr/>
          </p:nvSpPr>
          <p:spPr>
            <a:xfrm>
              <a:off x="12664977" y="9766299"/>
              <a:ext cx="6345336" cy="914401"/>
            </a:xfrm>
            <a:custGeom>
              <a:avLst/>
              <a:gdLst/>
              <a:ahLst/>
              <a:cxnLst/>
              <a:rect l="l" t="t" r="r" b="b"/>
              <a:pathLst>
                <a:path w="1883409" h="440055">
                  <a:moveTo>
                    <a:pt x="0" y="0"/>
                  </a:moveTo>
                  <a:lnTo>
                    <a:pt x="0" y="439737"/>
                  </a:lnTo>
                  <a:lnTo>
                    <a:pt x="1883155" y="439737"/>
                  </a:lnTo>
                  <a:lnTo>
                    <a:pt x="1883155" y="0"/>
                  </a:lnTo>
                  <a:lnTo>
                    <a:pt x="0" y="0"/>
                  </a:lnTo>
                  <a:close/>
                </a:path>
              </a:pathLst>
            </a:custGeom>
            <a:solidFill>
              <a:srgbClr val="FF8200"/>
            </a:solidFill>
          </p:spPr>
          <p:txBody>
            <a:bodyPr wrap="square" lIns="0" tIns="0" rIns="0" bIns="0" rtlCol="0"/>
            <a:lstStyle/>
            <a:p>
              <a:pPr>
                <a:spcAft>
                  <a:spcPts val="600"/>
                </a:spcAft>
              </a:pPr>
              <a:r>
                <a:rPr lang="en-US" sz="2800" b="1" dirty="0"/>
                <a:t> LABORATORIUM DATA SCIENCE – PROGRAM STUDI STATISTIKA </a:t>
              </a:r>
            </a:p>
            <a:p>
              <a:pPr>
                <a:spcAft>
                  <a:spcPts val="600"/>
                </a:spcAft>
              </a:pPr>
              <a:r>
                <a:rPr lang="en-US" sz="2800" b="1" dirty="0"/>
                <a:t> UNIVERSITAS ADI BUANA SURABAYA</a:t>
              </a:r>
            </a:p>
          </p:txBody>
        </p:sp>
        <p:sp>
          <p:nvSpPr>
            <p:cNvPr id="48" name="Rectangle 47">
              <a:extLst>
                <a:ext uri="{FF2B5EF4-FFF2-40B4-BE49-F238E27FC236}">
                  <a16:creationId xmlns:a16="http://schemas.microsoft.com/office/drawing/2014/main" id="{B6AE8B1E-B18A-4764-8583-5E38CB535E0A}"/>
                </a:ext>
              </a:extLst>
            </p:cNvPr>
            <p:cNvSpPr/>
            <p:nvPr/>
          </p:nvSpPr>
          <p:spPr>
            <a:xfrm>
              <a:off x="18660856" y="9766299"/>
              <a:ext cx="349457" cy="914401"/>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3200" b="1" dirty="0"/>
                <a:t>24</a:t>
              </a:r>
            </a:p>
          </p:txBody>
        </p:sp>
      </p:grpSp>
      <p:sp>
        <p:nvSpPr>
          <p:cNvPr id="3" name="Content Placeholder 2">
            <a:extLst>
              <a:ext uri="{FF2B5EF4-FFF2-40B4-BE49-F238E27FC236}">
                <a16:creationId xmlns:a16="http://schemas.microsoft.com/office/drawing/2014/main" id="{6A7818D8-92CB-4FAC-A339-E6A2E1370E1A}"/>
              </a:ext>
            </a:extLst>
          </p:cNvPr>
          <p:cNvSpPr>
            <a:spLocks noGrp="1"/>
          </p:cNvSpPr>
          <p:nvPr>
            <p:ph sz="half" idx="1"/>
          </p:nvPr>
        </p:nvSpPr>
        <p:spPr>
          <a:xfrm>
            <a:off x="1146599" y="1612900"/>
            <a:ext cx="8079383" cy="6784864"/>
          </a:xfrm>
        </p:spPr>
        <p:txBody>
          <a:bodyPr/>
          <a:lstStyle/>
          <a:p>
            <a:r>
              <a:rPr lang="en-US" dirty="0" err="1"/>
              <a:t>Morans’I</a:t>
            </a:r>
            <a:endParaRPr lang="en-US" dirty="0"/>
          </a:p>
          <a:p>
            <a:r>
              <a:rPr lang="en-US" dirty="0"/>
              <a:t>Local </a:t>
            </a:r>
            <a:r>
              <a:rPr lang="en-US" dirty="0" err="1"/>
              <a:t>Morans</a:t>
            </a:r>
            <a:endParaRPr lang="en-US" dirty="0"/>
          </a:p>
        </p:txBody>
      </p:sp>
      <p:sp>
        <p:nvSpPr>
          <p:cNvPr id="10" name="TextBox 9">
            <a:extLst>
              <a:ext uri="{FF2B5EF4-FFF2-40B4-BE49-F238E27FC236}">
                <a16:creationId xmlns:a16="http://schemas.microsoft.com/office/drawing/2014/main" id="{96AC79B4-D7FF-4879-ACD8-63194B121DD8}"/>
              </a:ext>
            </a:extLst>
          </p:cNvPr>
          <p:cNvSpPr txBox="1"/>
          <p:nvPr/>
        </p:nvSpPr>
        <p:spPr>
          <a:xfrm>
            <a:off x="1504156" y="3284895"/>
            <a:ext cx="16992600" cy="4613571"/>
          </a:xfrm>
          <a:prstGeom prst="rect">
            <a:avLst/>
          </a:prstGeom>
          <a:noFill/>
        </p:spPr>
        <p:txBody>
          <a:bodyPr wrap="square">
            <a:spAutoFit/>
          </a:bodyPr>
          <a:lstStyle/>
          <a:p>
            <a:pPr>
              <a:lnSpc>
                <a:spcPct val="150000"/>
              </a:lnSpc>
            </a:pPr>
            <a:r>
              <a:rPr lang="id-ID" sz="4000" dirty="0"/>
              <a:t>Anselin, dkk (2000) menyatakan bahwa autokorelasi spasial </a:t>
            </a:r>
            <a:r>
              <a:rPr lang="id-ID" sz="4000" i="1" dirty="0"/>
              <a:t>(spatial autocorrelation)</a:t>
            </a:r>
            <a:r>
              <a:rPr lang="id-ID" sz="4000" dirty="0"/>
              <a:t> dapat digunakan untuk mengetahui </a:t>
            </a:r>
            <a:r>
              <a:rPr lang="id-ID" sz="4000" b="1" dirty="0"/>
              <a:t>korelasi ruang atau wilayah pada suatu variabel dengan ruang atau wilayah lain.</a:t>
            </a:r>
            <a:endParaRPr lang="en-US" sz="4000" b="1" dirty="0"/>
          </a:p>
          <a:p>
            <a:pPr>
              <a:lnSpc>
                <a:spcPct val="150000"/>
              </a:lnSpc>
            </a:pPr>
            <a:r>
              <a:rPr lang="en-US" sz="4000" dirty="0"/>
              <a:t>Salah </a:t>
            </a:r>
            <a:r>
              <a:rPr lang="en-US" sz="4000" dirty="0" err="1"/>
              <a:t>satu</a:t>
            </a:r>
            <a:r>
              <a:rPr lang="en-US" sz="4000" dirty="0"/>
              <a:t> </a:t>
            </a:r>
            <a:r>
              <a:rPr lang="en-US" sz="4000" dirty="0" err="1"/>
              <a:t>metode</a:t>
            </a:r>
            <a:r>
              <a:rPr lang="en-US" sz="4000" dirty="0"/>
              <a:t> </a:t>
            </a:r>
            <a:r>
              <a:rPr lang="en-US" sz="4000" dirty="0" err="1"/>
              <a:t>statistik</a:t>
            </a:r>
            <a:r>
              <a:rPr lang="en-US" sz="4000" dirty="0"/>
              <a:t> </a:t>
            </a:r>
            <a:r>
              <a:rPr lang="en-US" sz="4000" dirty="0" err="1"/>
              <a:t>dalam</a:t>
            </a:r>
            <a:r>
              <a:rPr lang="en-US" sz="4000" dirty="0"/>
              <a:t> p</a:t>
            </a:r>
            <a:r>
              <a:rPr lang="id-ID" sz="4000" dirty="0"/>
              <a:t>engujian autokorelasi spasial adalah </a:t>
            </a:r>
            <a:r>
              <a:rPr lang="id-ID" sz="4000" b="1" i="1" dirty="0"/>
              <a:t>Moran’s I</a:t>
            </a:r>
            <a:r>
              <a:rPr lang="id-ID" sz="4000" b="1" dirty="0"/>
              <a:t> </a:t>
            </a:r>
            <a:r>
              <a:rPr lang="id-ID" sz="4000" dirty="0"/>
              <a:t>dan </a:t>
            </a:r>
            <a:r>
              <a:rPr lang="id-ID" sz="4000" b="1" i="1" dirty="0"/>
              <a:t>Local Moran’s I</a:t>
            </a:r>
            <a:r>
              <a:rPr lang="id-ID" sz="4000" dirty="0"/>
              <a:t>. </a:t>
            </a:r>
            <a:endParaRPr lang="en-US" sz="4000" b="1" dirty="0"/>
          </a:p>
        </p:txBody>
      </p:sp>
    </p:spTree>
    <p:extLst>
      <p:ext uri="{BB962C8B-B14F-4D97-AF65-F5344CB8AC3E}">
        <p14:creationId xmlns:p14="http://schemas.microsoft.com/office/powerpoint/2010/main" val="5029803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2">
            <a:extLst>
              <a:ext uri="{FF2B5EF4-FFF2-40B4-BE49-F238E27FC236}">
                <a16:creationId xmlns:a16="http://schemas.microsoft.com/office/drawing/2014/main" id="{8140A93D-0449-4A80-AF27-54E6985B212E}"/>
              </a:ext>
            </a:extLst>
          </p:cNvPr>
          <p:cNvSpPr/>
          <p:nvPr/>
        </p:nvSpPr>
        <p:spPr>
          <a:xfrm>
            <a:off x="0" y="523978"/>
            <a:ext cx="8819356" cy="860322"/>
          </a:xfrm>
          <a:custGeom>
            <a:avLst/>
            <a:gdLst/>
            <a:ahLst/>
            <a:cxnLst/>
            <a:rect l="l" t="t" r="r" b="b"/>
            <a:pathLst>
              <a:path w="3883025" h="437515">
                <a:moveTo>
                  <a:pt x="3663867" y="0"/>
                </a:moveTo>
                <a:lnTo>
                  <a:pt x="0" y="0"/>
                </a:lnTo>
                <a:lnTo>
                  <a:pt x="0" y="437153"/>
                </a:lnTo>
                <a:lnTo>
                  <a:pt x="3663867" y="437153"/>
                </a:lnTo>
                <a:lnTo>
                  <a:pt x="3713985" y="431380"/>
                </a:lnTo>
                <a:lnTo>
                  <a:pt x="3759992" y="414936"/>
                </a:lnTo>
                <a:lnTo>
                  <a:pt x="3800576" y="389134"/>
                </a:lnTo>
                <a:lnTo>
                  <a:pt x="3834425" y="355285"/>
                </a:lnTo>
                <a:lnTo>
                  <a:pt x="3860228" y="314701"/>
                </a:lnTo>
                <a:lnTo>
                  <a:pt x="3876671" y="268694"/>
                </a:lnTo>
                <a:lnTo>
                  <a:pt x="3882444" y="218577"/>
                </a:lnTo>
                <a:lnTo>
                  <a:pt x="3876671" y="168459"/>
                </a:lnTo>
                <a:lnTo>
                  <a:pt x="3860228" y="122452"/>
                </a:lnTo>
                <a:lnTo>
                  <a:pt x="3834425" y="81868"/>
                </a:lnTo>
                <a:lnTo>
                  <a:pt x="3800576" y="48018"/>
                </a:lnTo>
                <a:lnTo>
                  <a:pt x="3759992" y="22216"/>
                </a:lnTo>
                <a:lnTo>
                  <a:pt x="3713985" y="5772"/>
                </a:lnTo>
                <a:lnTo>
                  <a:pt x="3663867" y="0"/>
                </a:lnTo>
                <a:close/>
              </a:path>
            </a:pathLst>
          </a:custGeom>
          <a:solidFill>
            <a:srgbClr val="00A0F0"/>
          </a:solidFill>
        </p:spPr>
        <p:txBody>
          <a:bodyPr wrap="square" lIns="0" tIns="0" rIns="0" bIns="0" rtlCol="0"/>
          <a:lstStyle/>
          <a:p>
            <a:endParaRPr/>
          </a:p>
        </p:txBody>
      </p:sp>
      <p:sp>
        <p:nvSpPr>
          <p:cNvPr id="7" name="object 4">
            <a:extLst>
              <a:ext uri="{FF2B5EF4-FFF2-40B4-BE49-F238E27FC236}">
                <a16:creationId xmlns:a16="http://schemas.microsoft.com/office/drawing/2014/main" id="{A1200106-1CA4-481F-9290-DA719B20AE10}"/>
              </a:ext>
            </a:extLst>
          </p:cNvPr>
          <p:cNvSpPr txBox="1"/>
          <p:nvPr/>
        </p:nvSpPr>
        <p:spPr>
          <a:xfrm>
            <a:off x="132556" y="618168"/>
            <a:ext cx="8991600" cy="689932"/>
          </a:xfrm>
          <a:prstGeom prst="rect">
            <a:avLst/>
          </a:prstGeom>
        </p:spPr>
        <p:txBody>
          <a:bodyPr vert="horz" wrap="square" lIns="0" tIns="12700" rIns="0" bIns="0" rtlCol="0">
            <a:spAutoFit/>
          </a:bodyPr>
          <a:lstStyle/>
          <a:p>
            <a:pPr marL="12700">
              <a:lnSpc>
                <a:spcPct val="100000"/>
              </a:lnSpc>
              <a:spcBef>
                <a:spcPts val="100"/>
              </a:spcBef>
            </a:pPr>
            <a:r>
              <a:rPr lang="pt-BR" sz="4400" b="1" dirty="0">
                <a:solidFill>
                  <a:srgbClr val="FFFFFF"/>
                </a:solidFill>
                <a:cs typeface="Source Sans Pro Light"/>
              </a:rPr>
              <a:t>ANALISIS EKSPLORASI DATA SPASIAL</a:t>
            </a:r>
            <a:endParaRPr lang="pt-BR" sz="4400" b="1" dirty="0">
              <a:cs typeface="Source Sans Pro Light"/>
            </a:endParaRPr>
          </a:p>
        </p:txBody>
      </p:sp>
      <p:grpSp>
        <p:nvGrpSpPr>
          <p:cNvPr id="46" name="Group 45">
            <a:extLst>
              <a:ext uri="{FF2B5EF4-FFF2-40B4-BE49-F238E27FC236}">
                <a16:creationId xmlns:a16="http://schemas.microsoft.com/office/drawing/2014/main" id="{8515F3FC-DA74-415E-8AF0-8117F3B509EB}"/>
              </a:ext>
            </a:extLst>
          </p:cNvPr>
          <p:cNvGrpSpPr/>
          <p:nvPr/>
        </p:nvGrpSpPr>
        <p:grpSpPr>
          <a:xfrm>
            <a:off x="0" y="9766299"/>
            <a:ext cx="19010313" cy="914401"/>
            <a:chOff x="12664977" y="9766299"/>
            <a:chExt cx="6345336" cy="914401"/>
          </a:xfrm>
        </p:grpSpPr>
        <p:sp>
          <p:nvSpPr>
            <p:cNvPr id="47" name="object 3">
              <a:extLst>
                <a:ext uri="{FF2B5EF4-FFF2-40B4-BE49-F238E27FC236}">
                  <a16:creationId xmlns:a16="http://schemas.microsoft.com/office/drawing/2014/main" id="{8FDFA901-576E-4804-8794-945FA5CE4915}"/>
                </a:ext>
              </a:extLst>
            </p:cNvPr>
            <p:cNvSpPr/>
            <p:nvPr/>
          </p:nvSpPr>
          <p:spPr>
            <a:xfrm>
              <a:off x="12664977" y="9766299"/>
              <a:ext cx="6345336" cy="914401"/>
            </a:xfrm>
            <a:custGeom>
              <a:avLst/>
              <a:gdLst/>
              <a:ahLst/>
              <a:cxnLst/>
              <a:rect l="l" t="t" r="r" b="b"/>
              <a:pathLst>
                <a:path w="1883409" h="440055">
                  <a:moveTo>
                    <a:pt x="0" y="0"/>
                  </a:moveTo>
                  <a:lnTo>
                    <a:pt x="0" y="439737"/>
                  </a:lnTo>
                  <a:lnTo>
                    <a:pt x="1883155" y="439737"/>
                  </a:lnTo>
                  <a:lnTo>
                    <a:pt x="1883155" y="0"/>
                  </a:lnTo>
                  <a:lnTo>
                    <a:pt x="0" y="0"/>
                  </a:lnTo>
                  <a:close/>
                </a:path>
              </a:pathLst>
            </a:custGeom>
            <a:solidFill>
              <a:srgbClr val="FF8200"/>
            </a:solidFill>
          </p:spPr>
          <p:txBody>
            <a:bodyPr wrap="square" lIns="0" tIns="0" rIns="0" bIns="0" rtlCol="0"/>
            <a:lstStyle/>
            <a:p>
              <a:pPr>
                <a:spcAft>
                  <a:spcPts val="600"/>
                </a:spcAft>
              </a:pPr>
              <a:r>
                <a:rPr lang="en-US" sz="2800" b="1" dirty="0"/>
                <a:t> LABORATORIUM DATA SCIENCE – PROGRAM STUDI STATISTIKA </a:t>
              </a:r>
            </a:p>
            <a:p>
              <a:pPr>
                <a:spcAft>
                  <a:spcPts val="600"/>
                </a:spcAft>
              </a:pPr>
              <a:r>
                <a:rPr lang="en-US" sz="2800" b="1" dirty="0"/>
                <a:t> UNIVERSITAS ADI BUANA SURABAYA</a:t>
              </a:r>
            </a:p>
          </p:txBody>
        </p:sp>
        <p:sp>
          <p:nvSpPr>
            <p:cNvPr id="48" name="Rectangle 47">
              <a:extLst>
                <a:ext uri="{FF2B5EF4-FFF2-40B4-BE49-F238E27FC236}">
                  <a16:creationId xmlns:a16="http://schemas.microsoft.com/office/drawing/2014/main" id="{B6AE8B1E-B18A-4764-8583-5E38CB535E0A}"/>
                </a:ext>
              </a:extLst>
            </p:cNvPr>
            <p:cNvSpPr/>
            <p:nvPr/>
          </p:nvSpPr>
          <p:spPr>
            <a:xfrm>
              <a:off x="18660856" y="9766299"/>
              <a:ext cx="349457" cy="914401"/>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3200" b="1" dirty="0"/>
                <a:t>25</a:t>
              </a:r>
            </a:p>
          </p:txBody>
        </p:sp>
      </p:grpSp>
      <p:sp>
        <p:nvSpPr>
          <p:cNvPr id="3" name="Content Placeholder 2">
            <a:extLst>
              <a:ext uri="{FF2B5EF4-FFF2-40B4-BE49-F238E27FC236}">
                <a16:creationId xmlns:a16="http://schemas.microsoft.com/office/drawing/2014/main" id="{6A7818D8-92CB-4FAC-A339-E6A2E1370E1A}"/>
              </a:ext>
            </a:extLst>
          </p:cNvPr>
          <p:cNvSpPr>
            <a:spLocks noGrp="1"/>
          </p:cNvSpPr>
          <p:nvPr>
            <p:ph sz="half" idx="1"/>
          </p:nvPr>
        </p:nvSpPr>
        <p:spPr>
          <a:xfrm>
            <a:off x="1146599" y="1612900"/>
            <a:ext cx="8079383" cy="6784864"/>
          </a:xfrm>
        </p:spPr>
        <p:txBody>
          <a:bodyPr/>
          <a:lstStyle/>
          <a:p>
            <a:r>
              <a:rPr lang="en-US" dirty="0" err="1"/>
              <a:t>Morans’I</a:t>
            </a:r>
            <a:endParaRPr lang="en-US" dirty="0"/>
          </a:p>
        </p:txBody>
      </p:sp>
      <p:sp>
        <p:nvSpPr>
          <p:cNvPr id="11" name="TextBox 10">
            <a:extLst>
              <a:ext uri="{FF2B5EF4-FFF2-40B4-BE49-F238E27FC236}">
                <a16:creationId xmlns:a16="http://schemas.microsoft.com/office/drawing/2014/main" id="{49188297-838B-4F54-AC3B-93C545FBB7A0}"/>
              </a:ext>
            </a:extLst>
          </p:cNvPr>
          <p:cNvSpPr txBox="1"/>
          <p:nvPr/>
        </p:nvSpPr>
        <p:spPr>
          <a:xfrm>
            <a:off x="1517139" y="2295636"/>
            <a:ext cx="17132017" cy="6654450"/>
          </a:xfrm>
          <a:prstGeom prst="rect">
            <a:avLst/>
          </a:prstGeom>
          <a:noFill/>
        </p:spPr>
        <p:txBody>
          <a:bodyPr wrap="square">
            <a:spAutoFit/>
          </a:bodyPr>
          <a:lstStyle/>
          <a:p>
            <a:pPr marL="571500" indent="-571500">
              <a:lnSpc>
                <a:spcPct val="150000"/>
              </a:lnSpc>
              <a:buFont typeface="Wingdings" panose="05000000000000000000" pitchFamily="2" charset="2"/>
              <a:buChar char="Ø"/>
            </a:pPr>
            <a:r>
              <a:rPr lang="id-ID" sz="3600" dirty="0"/>
              <a:t>Nilai indeks </a:t>
            </a:r>
            <a:r>
              <a:rPr lang="id-ID" sz="3600" i="1" dirty="0"/>
              <a:t>Moran’s I</a:t>
            </a:r>
            <a:r>
              <a:rPr lang="id-ID" sz="3600" dirty="0"/>
              <a:t> berkisar pada -1 dan 1, dimana nilai indeks 1 menunjukkan </a:t>
            </a:r>
            <a:r>
              <a:rPr lang="en-US" sz="3600" dirty="0"/>
              <a:t> </a:t>
            </a:r>
            <a:r>
              <a:rPr lang="id-ID" sz="3600" dirty="0"/>
              <a:t>autokorelasi spasial </a:t>
            </a:r>
            <a:r>
              <a:rPr lang="id-ID" sz="3600" i="1" dirty="0"/>
              <a:t>(spatial autocorrelation) </a:t>
            </a:r>
            <a:r>
              <a:rPr lang="en-US" sz="3600" dirty="0" err="1"/>
              <a:t>positif</a:t>
            </a:r>
            <a:r>
              <a:rPr lang="en-US" sz="3600" dirty="0"/>
              <a:t>  dan n</a:t>
            </a:r>
            <a:r>
              <a:rPr lang="id-ID" sz="3600" dirty="0"/>
              <a:t>ilai indeks -1 menunjukkan autokorelasi spasial </a:t>
            </a:r>
            <a:r>
              <a:rPr lang="id-ID" sz="3600" i="1" dirty="0"/>
              <a:t>(spatial autocorrelation)</a:t>
            </a:r>
            <a:r>
              <a:rPr lang="id-ID" sz="3600" dirty="0"/>
              <a:t> negatif </a:t>
            </a:r>
            <a:endParaRPr lang="en-US" sz="3600" dirty="0"/>
          </a:p>
          <a:p>
            <a:pPr marL="571500" indent="-571500">
              <a:lnSpc>
                <a:spcPct val="150000"/>
              </a:lnSpc>
              <a:buFont typeface="Wingdings" panose="05000000000000000000" pitchFamily="2" charset="2"/>
              <a:buChar char="Ø"/>
            </a:pPr>
            <a:r>
              <a:rPr lang="id-ID" sz="3600" dirty="0"/>
              <a:t>Hipotesis dan Statistik uji yang digunakan dalam pengujian dependensi spasial atau autokorelasi spasial </a:t>
            </a:r>
            <a:r>
              <a:rPr lang="id-ID" sz="3600" i="1" dirty="0"/>
              <a:t>(spatial autocorrelation)</a:t>
            </a:r>
            <a:r>
              <a:rPr lang="id-ID" sz="3600" dirty="0"/>
              <a:t> adalah sebagai berikut (Lee dan Wong, 2001) : </a:t>
            </a:r>
            <a:endParaRPr lang="en-US" sz="3600" dirty="0"/>
          </a:p>
          <a:p>
            <a:pPr lvl="1">
              <a:lnSpc>
                <a:spcPct val="150000"/>
              </a:lnSpc>
            </a:pPr>
            <a:r>
              <a:rPr lang="id-ID" sz="3600" dirty="0"/>
              <a:t>H</a:t>
            </a:r>
            <a:r>
              <a:rPr lang="id-ID" sz="3600" baseline="-25000" dirty="0"/>
              <a:t>0</a:t>
            </a:r>
            <a:r>
              <a:rPr lang="id-ID" sz="3600" dirty="0"/>
              <a:t> :  </a:t>
            </a:r>
            <a:r>
              <a:rPr lang="id-ID" sz="3600" i="1" dirty="0"/>
              <a:t>I = 0 </a:t>
            </a:r>
            <a:r>
              <a:rPr lang="id-ID" sz="3600" dirty="0"/>
              <a:t>(tidak terjadi autokorelasi spasial / </a:t>
            </a:r>
            <a:r>
              <a:rPr lang="id-ID" sz="3600" i="1" dirty="0"/>
              <a:t>spatial autocorrelation </a:t>
            </a:r>
            <a:r>
              <a:rPr lang="id-ID" sz="3600" dirty="0"/>
              <a:t>antar lokasi)</a:t>
            </a:r>
            <a:endParaRPr lang="en-US" sz="3600" dirty="0"/>
          </a:p>
          <a:p>
            <a:pPr lvl="1">
              <a:lnSpc>
                <a:spcPct val="150000"/>
              </a:lnSpc>
            </a:pPr>
            <a:r>
              <a:rPr lang="id-ID" sz="3600" dirty="0"/>
              <a:t>H</a:t>
            </a:r>
            <a:r>
              <a:rPr lang="id-ID" sz="3600" baseline="-25000" dirty="0"/>
              <a:t>1</a:t>
            </a:r>
            <a:r>
              <a:rPr lang="id-ID" sz="3600" dirty="0"/>
              <a:t> :  </a:t>
            </a:r>
            <a:r>
              <a:rPr lang="id-ID" sz="3600" i="1" dirty="0"/>
              <a:t>I ≠ 0</a:t>
            </a:r>
            <a:r>
              <a:rPr lang="id-ID" sz="3600" dirty="0"/>
              <a:t> (terjadi autokorelasi spasial / </a:t>
            </a:r>
            <a:r>
              <a:rPr lang="id-ID" sz="3600" i="1" dirty="0"/>
              <a:t>spatial autocorrelation </a:t>
            </a:r>
            <a:r>
              <a:rPr lang="id-ID" sz="3600" dirty="0"/>
              <a:t>antar lokasi)</a:t>
            </a:r>
            <a:endParaRPr lang="en-US" sz="3600" dirty="0"/>
          </a:p>
        </p:txBody>
      </p:sp>
    </p:spTree>
    <p:extLst>
      <p:ext uri="{BB962C8B-B14F-4D97-AF65-F5344CB8AC3E}">
        <p14:creationId xmlns:p14="http://schemas.microsoft.com/office/powerpoint/2010/main" val="28324966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2">
            <a:extLst>
              <a:ext uri="{FF2B5EF4-FFF2-40B4-BE49-F238E27FC236}">
                <a16:creationId xmlns:a16="http://schemas.microsoft.com/office/drawing/2014/main" id="{8140A93D-0449-4A80-AF27-54E6985B212E}"/>
              </a:ext>
            </a:extLst>
          </p:cNvPr>
          <p:cNvSpPr/>
          <p:nvPr/>
        </p:nvSpPr>
        <p:spPr>
          <a:xfrm>
            <a:off x="0" y="523978"/>
            <a:ext cx="8819356" cy="860322"/>
          </a:xfrm>
          <a:custGeom>
            <a:avLst/>
            <a:gdLst/>
            <a:ahLst/>
            <a:cxnLst/>
            <a:rect l="l" t="t" r="r" b="b"/>
            <a:pathLst>
              <a:path w="3883025" h="437515">
                <a:moveTo>
                  <a:pt x="3663867" y="0"/>
                </a:moveTo>
                <a:lnTo>
                  <a:pt x="0" y="0"/>
                </a:lnTo>
                <a:lnTo>
                  <a:pt x="0" y="437153"/>
                </a:lnTo>
                <a:lnTo>
                  <a:pt x="3663867" y="437153"/>
                </a:lnTo>
                <a:lnTo>
                  <a:pt x="3713985" y="431380"/>
                </a:lnTo>
                <a:lnTo>
                  <a:pt x="3759992" y="414936"/>
                </a:lnTo>
                <a:lnTo>
                  <a:pt x="3800576" y="389134"/>
                </a:lnTo>
                <a:lnTo>
                  <a:pt x="3834425" y="355285"/>
                </a:lnTo>
                <a:lnTo>
                  <a:pt x="3860228" y="314701"/>
                </a:lnTo>
                <a:lnTo>
                  <a:pt x="3876671" y="268694"/>
                </a:lnTo>
                <a:lnTo>
                  <a:pt x="3882444" y="218577"/>
                </a:lnTo>
                <a:lnTo>
                  <a:pt x="3876671" y="168459"/>
                </a:lnTo>
                <a:lnTo>
                  <a:pt x="3860228" y="122452"/>
                </a:lnTo>
                <a:lnTo>
                  <a:pt x="3834425" y="81868"/>
                </a:lnTo>
                <a:lnTo>
                  <a:pt x="3800576" y="48018"/>
                </a:lnTo>
                <a:lnTo>
                  <a:pt x="3759992" y="22216"/>
                </a:lnTo>
                <a:lnTo>
                  <a:pt x="3713985" y="5772"/>
                </a:lnTo>
                <a:lnTo>
                  <a:pt x="3663867" y="0"/>
                </a:lnTo>
                <a:close/>
              </a:path>
            </a:pathLst>
          </a:custGeom>
          <a:solidFill>
            <a:srgbClr val="00A0F0"/>
          </a:solidFill>
        </p:spPr>
        <p:txBody>
          <a:bodyPr wrap="square" lIns="0" tIns="0" rIns="0" bIns="0" rtlCol="0"/>
          <a:lstStyle/>
          <a:p>
            <a:endParaRPr/>
          </a:p>
        </p:txBody>
      </p:sp>
      <p:sp>
        <p:nvSpPr>
          <p:cNvPr id="7" name="object 4">
            <a:extLst>
              <a:ext uri="{FF2B5EF4-FFF2-40B4-BE49-F238E27FC236}">
                <a16:creationId xmlns:a16="http://schemas.microsoft.com/office/drawing/2014/main" id="{A1200106-1CA4-481F-9290-DA719B20AE10}"/>
              </a:ext>
            </a:extLst>
          </p:cNvPr>
          <p:cNvSpPr txBox="1"/>
          <p:nvPr/>
        </p:nvSpPr>
        <p:spPr>
          <a:xfrm>
            <a:off x="132556" y="618168"/>
            <a:ext cx="8991600" cy="689932"/>
          </a:xfrm>
          <a:prstGeom prst="rect">
            <a:avLst/>
          </a:prstGeom>
        </p:spPr>
        <p:txBody>
          <a:bodyPr vert="horz" wrap="square" lIns="0" tIns="12700" rIns="0" bIns="0" rtlCol="0">
            <a:spAutoFit/>
          </a:bodyPr>
          <a:lstStyle/>
          <a:p>
            <a:pPr marL="12700">
              <a:lnSpc>
                <a:spcPct val="100000"/>
              </a:lnSpc>
              <a:spcBef>
                <a:spcPts val="100"/>
              </a:spcBef>
            </a:pPr>
            <a:r>
              <a:rPr lang="pt-BR" sz="4400" b="1" dirty="0">
                <a:solidFill>
                  <a:srgbClr val="FFFFFF"/>
                </a:solidFill>
                <a:cs typeface="Source Sans Pro Light"/>
              </a:rPr>
              <a:t>ANALISIS EKSPLORASI DATA SPASIAL</a:t>
            </a:r>
            <a:endParaRPr lang="pt-BR" sz="4400" b="1" dirty="0">
              <a:cs typeface="Source Sans Pro Light"/>
            </a:endParaRPr>
          </a:p>
        </p:txBody>
      </p:sp>
      <p:grpSp>
        <p:nvGrpSpPr>
          <p:cNvPr id="46" name="Group 45">
            <a:extLst>
              <a:ext uri="{FF2B5EF4-FFF2-40B4-BE49-F238E27FC236}">
                <a16:creationId xmlns:a16="http://schemas.microsoft.com/office/drawing/2014/main" id="{8515F3FC-DA74-415E-8AF0-8117F3B509EB}"/>
              </a:ext>
            </a:extLst>
          </p:cNvPr>
          <p:cNvGrpSpPr/>
          <p:nvPr/>
        </p:nvGrpSpPr>
        <p:grpSpPr>
          <a:xfrm>
            <a:off x="0" y="9766299"/>
            <a:ext cx="19010313" cy="914401"/>
            <a:chOff x="12664977" y="9766299"/>
            <a:chExt cx="6345336" cy="914401"/>
          </a:xfrm>
        </p:grpSpPr>
        <p:sp>
          <p:nvSpPr>
            <p:cNvPr id="47" name="object 3">
              <a:extLst>
                <a:ext uri="{FF2B5EF4-FFF2-40B4-BE49-F238E27FC236}">
                  <a16:creationId xmlns:a16="http://schemas.microsoft.com/office/drawing/2014/main" id="{8FDFA901-576E-4804-8794-945FA5CE4915}"/>
                </a:ext>
              </a:extLst>
            </p:cNvPr>
            <p:cNvSpPr/>
            <p:nvPr/>
          </p:nvSpPr>
          <p:spPr>
            <a:xfrm>
              <a:off x="12664977" y="9766299"/>
              <a:ext cx="6345336" cy="914401"/>
            </a:xfrm>
            <a:custGeom>
              <a:avLst/>
              <a:gdLst/>
              <a:ahLst/>
              <a:cxnLst/>
              <a:rect l="l" t="t" r="r" b="b"/>
              <a:pathLst>
                <a:path w="1883409" h="440055">
                  <a:moveTo>
                    <a:pt x="0" y="0"/>
                  </a:moveTo>
                  <a:lnTo>
                    <a:pt x="0" y="439737"/>
                  </a:lnTo>
                  <a:lnTo>
                    <a:pt x="1883155" y="439737"/>
                  </a:lnTo>
                  <a:lnTo>
                    <a:pt x="1883155" y="0"/>
                  </a:lnTo>
                  <a:lnTo>
                    <a:pt x="0" y="0"/>
                  </a:lnTo>
                  <a:close/>
                </a:path>
              </a:pathLst>
            </a:custGeom>
            <a:solidFill>
              <a:srgbClr val="FF8200"/>
            </a:solidFill>
          </p:spPr>
          <p:txBody>
            <a:bodyPr wrap="square" lIns="0" tIns="0" rIns="0" bIns="0" rtlCol="0"/>
            <a:lstStyle/>
            <a:p>
              <a:pPr>
                <a:spcAft>
                  <a:spcPts val="600"/>
                </a:spcAft>
              </a:pPr>
              <a:r>
                <a:rPr lang="en-US" sz="2800" b="1" dirty="0"/>
                <a:t> LABORATORIUM DATA SCIENCE – PROGRAM STUDI STATISTIKA </a:t>
              </a:r>
            </a:p>
            <a:p>
              <a:pPr>
                <a:spcAft>
                  <a:spcPts val="600"/>
                </a:spcAft>
              </a:pPr>
              <a:r>
                <a:rPr lang="en-US" sz="2800" b="1" dirty="0"/>
                <a:t> UNIVERSITAS ADI BUANA SURABAYA</a:t>
              </a:r>
            </a:p>
          </p:txBody>
        </p:sp>
        <p:sp>
          <p:nvSpPr>
            <p:cNvPr id="48" name="Rectangle 47">
              <a:extLst>
                <a:ext uri="{FF2B5EF4-FFF2-40B4-BE49-F238E27FC236}">
                  <a16:creationId xmlns:a16="http://schemas.microsoft.com/office/drawing/2014/main" id="{B6AE8B1E-B18A-4764-8583-5E38CB535E0A}"/>
                </a:ext>
              </a:extLst>
            </p:cNvPr>
            <p:cNvSpPr/>
            <p:nvPr/>
          </p:nvSpPr>
          <p:spPr>
            <a:xfrm>
              <a:off x="18660856" y="9766299"/>
              <a:ext cx="349457" cy="914401"/>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3200" b="1" dirty="0"/>
                <a:t>26</a:t>
              </a:r>
            </a:p>
          </p:txBody>
        </p:sp>
      </p:grpSp>
      <p:sp>
        <p:nvSpPr>
          <p:cNvPr id="3" name="Content Placeholder 2">
            <a:extLst>
              <a:ext uri="{FF2B5EF4-FFF2-40B4-BE49-F238E27FC236}">
                <a16:creationId xmlns:a16="http://schemas.microsoft.com/office/drawing/2014/main" id="{6A7818D8-92CB-4FAC-A339-E6A2E1370E1A}"/>
              </a:ext>
            </a:extLst>
          </p:cNvPr>
          <p:cNvSpPr>
            <a:spLocks noGrp="1"/>
          </p:cNvSpPr>
          <p:nvPr>
            <p:ph sz="half" idx="1"/>
          </p:nvPr>
        </p:nvSpPr>
        <p:spPr>
          <a:xfrm>
            <a:off x="1146599" y="1612900"/>
            <a:ext cx="8079383" cy="6784864"/>
          </a:xfrm>
        </p:spPr>
        <p:txBody>
          <a:bodyPr/>
          <a:lstStyle/>
          <a:p>
            <a:r>
              <a:rPr lang="en-US" dirty="0" err="1"/>
              <a:t>Morans’I</a:t>
            </a:r>
            <a:endParaRPr lang="en-US" dirty="0"/>
          </a:p>
        </p:txBody>
      </p:sp>
      <p:pic>
        <p:nvPicPr>
          <p:cNvPr id="2" name="Picture 1">
            <a:extLst>
              <a:ext uri="{FF2B5EF4-FFF2-40B4-BE49-F238E27FC236}">
                <a16:creationId xmlns:a16="http://schemas.microsoft.com/office/drawing/2014/main" id="{6BBF6918-A22F-4DB5-843B-9FA70FDFF218}"/>
              </a:ext>
            </a:extLst>
          </p:cNvPr>
          <p:cNvPicPr>
            <a:picLocks noChangeAspect="1"/>
          </p:cNvPicPr>
          <p:nvPr/>
        </p:nvPicPr>
        <p:blipFill>
          <a:blip r:embed="rId2"/>
          <a:stretch>
            <a:fillRect/>
          </a:stretch>
        </p:blipFill>
        <p:spPr>
          <a:xfrm>
            <a:off x="1656556" y="2676635"/>
            <a:ext cx="11963400" cy="5882624"/>
          </a:xfrm>
          <a:prstGeom prst="rect">
            <a:avLst/>
          </a:prstGeom>
        </p:spPr>
      </p:pic>
    </p:spTree>
    <p:extLst>
      <p:ext uri="{BB962C8B-B14F-4D97-AF65-F5344CB8AC3E}">
        <p14:creationId xmlns:p14="http://schemas.microsoft.com/office/powerpoint/2010/main" val="25484588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2">
            <a:extLst>
              <a:ext uri="{FF2B5EF4-FFF2-40B4-BE49-F238E27FC236}">
                <a16:creationId xmlns:a16="http://schemas.microsoft.com/office/drawing/2014/main" id="{8140A93D-0449-4A80-AF27-54E6985B212E}"/>
              </a:ext>
            </a:extLst>
          </p:cNvPr>
          <p:cNvSpPr/>
          <p:nvPr/>
        </p:nvSpPr>
        <p:spPr>
          <a:xfrm>
            <a:off x="0" y="523978"/>
            <a:ext cx="8819356" cy="860322"/>
          </a:xfrm>
          <a:custGeom>
            <a:avLst/>
            <a:gdLst/>
            <a:ahLst/>
            <a:cxnLst/>
            <a:rect l="l" t="t" r="r" b="b"/>
            <a:pathLst>
              <a:path w="3883025" h="437515">
                <a:moveTo>
                  <a:pt x="3663867" y="0"/>
                </a:moveTo>
                <a:lnTo>
                  <a:pt x="0" y="0"/>
                </a:lnTo>
                <a:lnTo>
                  <a:pt x="0" y="437153"/>
                </a:lnTo>
                <a:lnTo>
                  <a:pt x="3663867" y="437153"/>
                </a:lnTo>
                <a:lnTo>
                  <a:pt x="3713985" y="431380"/>
                </a:lnTo>
                <a:lnTo>
                  <a:pt x="3759992" y="414936"/>
                </a:lnTo>
                <a:lnTo>
                  <a:pt x="3800576" y="389134"/>
                </a:lnTo>
                <a:lnTo>
                  <a:pt x="3834425" y="355285"/>
                </a:lnTo>
                <a:lnTo>
                  <a:pt x="3860228" y="314701"/>
                </a:lnTo>
                <a:lnTo>
                  <a:pt x="3876671" y="268694"/>
                </a:lnTo>
                <a:lnTo>
                  <a:pt x="3882444" y="218577"/>
                </a:lnTo>
                <a:lnTo>
                  <a:pt x="3876671" y="168459"/>
                </a:lnTo>
                <a:lnTo>
                  <a:pt x="3860228" y="122452"/>
                </a:lnTo>
                <a:lnTo>
                  <a:pt x="3834425" y="81868"/>
                </a:lnTo>
                <a:lnTo>
                  <a:pt x="3800576" y="48018"/>
                </a:lnTo>
                <a:lnTo>
                  <a:pt x="3759992" y="22216"/>
                </a:lnTo>
                <a:lnTo>
                  <a:pt x="3713985" y="5772"/>
                </a:lnTo>
                <a:lnTo>
                  <a:pt x="3663867" y="0"/>
                </a:lnTo>
                <a:close/>
              </a:path>
            </a:pathLst>
          </a:custGeom>
          <a:solidFill>
            <a:srgbClr val="00A0F0"/>
          </a:solidFill>
        </p:spPr>
        <p:txBody>
          <a:bodyPr wrap="square" lIns="0" tIns="0" rIns="0" bIns="0" rtlCol="0"/>
          <a:lstStyle/>
          <a:p>
            <a:endParaRPr/>
          </a:p>
        </p:txBody>
      </p:sp>
      <p:sp>
        <p:nvSpPr>
          <p:cNvPr id="7" name="object 4">
            <a:extLst>
              <a:ext uri="{FF2B5EF4-FFF2-40B4-BE49-F238E27FC236}">
                <a16:creationId xmlns:a16="http://schemas.microsoft.com/office/drawing/2014/main" id="{A1200106-1CA4-481F-9290-DA719B20AE10}"/>
              </a:ext>
            </a:extLst>
          </p:cNvPr>
          <p:cNvSpPr txBox="1"/>
          <p:nvPr/>
        </p:nvSpPr>
        <p:spPr>
          <a:xfrm>
            <a:off x="132556" y="618168"/>
            <a:ext cx="8991600" cy="689932"/>
          </a:xfrm>
          <a:prstGeom prst="rect">
            <a:avLst/>
          </a:prstGeom>
        </p:spPr>
        <p:txBody>
          <a:bodyPr vert="horz" wrap="square" lIns="0" tIns="12700" rIns="0" bIns="0" rtlCol="0">
            <a:spAutoFit/>
          </a:bodyPr>
          <a:lstStyle/>
          <a:p>
            <a:pPr marL="12700">
              <a:lnSpc>
                <a:spcPct val="100000"/>
              </a:lnSpc>
              <a:spcBef>
                <a:spcPts val="100"/>
              </a:spcBef>
            </a:pPr>
            <a:r>
              <a:rPr lang="pt-BR" sz="4400" b="1" dirty="0">
                <a:solidFill>
                  <a:srgbClr val="FFFFFF"/>
                </a:solidFill>
                <a:cs typeface="Source Sans Pro Light"/>
              </a:rPr>
              <a:t>ANALISIS EKSPLORASI DATA SPASIAL</a:t>
            </a:r>
            <a:endParaRPr lang="pt-BR" sz="4400" b="1" dirty="0">
              <a:cs typeface="Source Sans Pro Light"/>
            </a:endParaRPr>
          </a:p>
        </p:txBody>
      </p:sp>
      <p:grpSp>
        <p:nvGrpSpPr>
          <p:cNvPr id="46" name="Group 45">
            <a:extLst>
              <a:ext uri="{FF2B5EF4-FFF2-40B4-BE49-F238E27FC236}">
                <a16:creationId xmlns:a16="http://schemas.microsoft.com/office/drawing/2014/main" id="{8515F3FC-DA74-415E-8AF0-8117F3B509EB}"/>
              </a:ext>
            </a:extLst>
          </p:cNvPr>
          <p:cNvGrpSpPr/>
          <p:nvPr/>
        </p:nvGrpSpPr>
        <p:grpSpPr>
          <a:xfrm>
            <a:off x="0" y="9766299"/>
            <a:ext cx="19010313" cy="914401"/>
            <a:chOff x="12664977" y="9766299"/>
            <a:chExt cx="6345336" cy="914401"/>
          </a:xfrm>
        </p:grpSpPr>
        <p:sp>
          <p:nvSpPr>
            <p:cNvPr id="47" name="object 3">
              <a:extLst>
                <a:ext uri="{FF2B5EF4-FFF2-40B4-BE49-F238E27FC236}">
                  <a16:creationId xmlns:a16="http://schemas.microsoft.com/office/drawing/2014/main" id="{8FDFA901-576E-4804-8794-945FA5CE4915}"/>
                </a:ext>
              </a:extLst>
            </p:cNvPr>
            <p:cNvSpPr/>
            <p:nvPr/>
          </p:nvSpPr>
          <p:spPr>
            <a:xfrm>
              <a:off x="12664977" y="9766299"/>
              <a:ext cx="6345336" cy="914401"/>
            </a:xfrm>
            <a:custGeom>
              <a:avLst/>
              <a:gdLst/>
              <a:ahLst/>
              <a:cxnLst/>
              <a:rect l="l" t="t" r="r" b="b"/>
              <a:pathLst>
                <a:path w="1883409" h="440055">
                  <a:moveTo>
                    <a:pt x="0" y="0"/>
                  </a:moveTo>
                  <a:lnTo>
                    <a:pt x="0" y="439737"/>
                  </a:lnTo>
                  <a:lnTo>
                    <a:pt x="1883155" y="439737"/>
                  </a:lnTo>
                  <a:lnTo>
                    <a:pt x="1883155" y="0"/>
                  </a:lnTo>
                  <a:lnTo>
                    <a:pt x="0" y="0"/>
                  </a:lnTo>
                  <a:close/>
                </a:path>
              </a:pathLst>
            </a:custGeom>
            <a:solidFill>
              <a:srgbClr val="FF8200"/>
            </a:solidFill>
          </p:spPr>
          <p:txBody>
            <a:bodyPr wrap="square" lIns="0" tIns="0" rIns="0" bIns="0" rtlCol="0"/>
            <a:lstStyle/>
            <a:p>
              <a:pPr>
                <a:spcAft>
                  <a:spcPts val="600"/>
                </a:spcAft>
              </a:pPr>
              <a:r>
                <a:rPr lang="en-US" sz="2800" b="1" dirty="0"/>
                <a:t> LABORATORIUM DATA SCIENCE – PROGRAM STUDI STATISTIKA </a:t>
              </a:r>
            </a:p>
            <a:p>
              <a:pPr>
                <a:spcAft>
                  <a:spcPts val="600"/>
                </a:spcAft>
              </a:pPr>
              <a:r>
                <a:rPr lang="en-US" sz="2800" b="1" dirty="0"/>
                <a:t> UNIVERSITAS ADI BUANA SURABAYA</a:t>
              </a:r>
            </a:p>
          </p:txBody>
        </p:sp>
        <p:sp>
          <p:nvSpPr>
            <p:cNvPr id="48" name="Rectangle 47">
              <a:extLst>
                <a:ext uri="{FF2B5EF4-FFF2-40B4-BE49-F238E27FC236}">
                  <a16:creationId xmlns:a16="http://schemas.microsoft.com/office/drawing/2014/main" id="{B6AE8B1E-B18A-4764-8583-5E38CB535E0A}"/>
                </a:ext>
              </a:extLst>
            </p:cNvPr>
            <p:cNvSpPr/>
            <p:nvPr/>
          </p:nvSpPr>
          <p:spPr>
            <a:xfrm>
              <a:off x="18660856" y="9766299"/>
              <a:ext cx="349457" cy="914401"/>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3200" b="1" dirty="0"/>
                <a:t>27</a:t>
              </a:r>
            </a:p>
          </p:txBody>
        </p:sp>
      </p:grpSp>
      <p:sp>
        <p:nvSpPr>
          <p:cNvPr id="3" name="Content Placeholder 2">
            <a:extLst>
              <a:ext uri="{FF2B5EF4-FFF2-40B4-BE49-F238E27FC236}">
                <a16:creationId xmlns:a16="http://schemas.microsoft.com/office/drawing/2014/main" id="{6A7818D8-92CB-4FAC-A339-E6A2E1370E1A}"/>
              </a:ext>
            </a:extLst>
          </p:cNvPr>
          <p:cNvSpPr>
            <a:spLocks noGrp="1"/>
          </p:cNvSpPr>
          <p:nvPr>
            <p:ph sz="half" idx="1"/>
          </p:nvPr>
        </p:nvSpPr>
        <p:spPr>
          <a:xfrm>
            <a:off x="1146599" y="1612900"/>
            <a:ext cx="15597557" cy="6784864"/>
          </a:xfrm>
        </p:spPr>
        <p:txBody>
          <a:bodyPr/>
          <a:lstStyle/>
          <a:p>
            <a:r>
              <a:rPr lang="en-US" dirty="0" err="1"/>
              <a:t>Morans’I</a:t>
            </a:r>
            <a:r>
              <a:rPr lang="en-US" dirty="0"/>
              <a:t> : Global </a:t>
            </a:r>
            <a:r>
              <a:rPr lang="en-US" dirty="0" err="1"/>
              <a:t>Morans’I</a:t>
            </a:r>
            <a:endParaRPr lang="en-US" dirty="0"/>
          </a:p>
          <a:p>
            <a:r>
              <a:rPr lang="en-US" sz="4400" b="1" dirty="0"/>
              <a:t>Moran‘s I with </a:t>
            </a:r>
            <a:r>
              <a:rPr lang="en-US" sz="4400" b="1" u="sng" dirty="0"/>
              <a:t>unstandardized</a:t>
            </a:r>
            <a:r>
              <a:rPr lang="en-US" sz="4400" b="1" dirty="0"/>
              <a:t> spatial weight matrix W*:</a:t>
            </a:r>
            <a:endParaRPr lang="en-US" dirty="0"/>
          </a:p>
        </p:txBody>
      </p:sp>
      <p:pic>
        <p:nvPicPr>
          <p:cNvPr id="2" name="Picture 1">
            <a:extLst>
              <a:ext uri="{FF2B5EF4-FFF2-40B4-BE49-F238E27FC236}">
                <a16:creationId xmlns:a16="http://schemas.microsoft.com/office/drawing/2014/main" id="{2AFB2A0D-AB36-4643-98DB-2FE381678433}"/>
              </a:ext>
            </a:extLst>
          </p:cNvPr>
          <p:cNvPicPr>
            <a:picLocks noChangeAspect="1"/>
          </p:cNvPicPr>
          <p:nvPr/>
        </p:nvPicPr>
        <p:blipFill>
          <a:blip r:embed="rId2"/>
          <a:stretch>
            <a:fillRect/>
          </a:stretch>
        </p:blipFill>
        <p:spPr>
          <a:xfrm>
            <a:off x="1808955" y="3449704"/>
            <a:ext cx="11229045" cy="2430396"/>
          </a:xfrm>
          <a:prstGeom prst="rect">
            <a:avLst/>
          </a:prstGeom>
        </p:spPr>
      </p:pic>
      <p:pic>
        <p:nvPicPr>
          <p:cNvPr id="4" name="Picture 3">
            <a:extLst>
              <a:ext uri="{FF2B5EF4-FFF2-40B4-BE49-F238E27FC236}">
                <a16:creationId xmlns:a16="http://schemas.microsoft.com/office/drawing/2014/main" id="{99127681-BB88-40C4-B393-8F956717DE9D}"/>
              </a:ext>
            </a:extLst>
          </p:cNvPr>
          <p:cNvPicPr>
            <a:picLocks noChangeAspect="1"/>
          </p:cNvPicPr>
          <p:nvPr/>
        </p:nvPicPr>
        <p:blipFill>
          <a:blip r:embed="rId3"/>
          <a:stretch>
            <a:fillRect/>
          </a:stretch>
        </p:blipFill>
        <p:spPr>
          <a:xfrm>
            <a:off x="1808955" y="5880100"/>
            <a:ext cx="2528371" cy="1295400"/>
          </a:xfrm>
          <a:prstGeom prst="rect">
            <a:avLst/>
          </a:prstGeom>
        </p:spPr>
      </p:pic>
      <p:pic>
        <p:nvPicPr>
          <p:cNvPr id="5" name="Picture 4">
            <a:extLst>
              <a:ext uri="{FF2B5EF4-FFF2-40B4-BE49-F238E27FC236}">
                <a16:creationId xmlns:a16="http://schemas.microsoft.com/office/drawing/2014/main" id="{ECD303D8-3530-4AC0-9370-CF0193057C9D}"/>
              </a:ext>
            </a:extLst>
          </p:cNvPr>
          <p:cNvPicPr>
            <a:picLocks noChangeAspect="1"/>
          </p:cNvPicPr>
          <p:nvPr/>
        </p:nvPicPr>
        <p:blipFill>
          <a:blip r:embed="rId4"/>
          <a:stretch>
            <a:fillRect/>
          </a:stretch>
        </p:blipFill>
        <p:spPr>
          <a:xfrm>
            <a:off x="1821768" y="7430750"/>
            <a:ext cx="4935638" cy="1295400"/>
          </a:xfrm>
          <a:prstGeom prst="rect">
            <a:avLst/>
          </a:prstGeom>
        </p:spPr>
      </p:pic>
    </p:spTree>
    <p:extLst>
      <p:ext uri="{BB962C8B-B14F-4D97-AF65-F5344CB8AC3E}">
        <p14:creationId xmlns:p14="http://schemas.microsoft.com/office/powerpoint/2010/main" val="153265243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2">
            <a:extLst>
              <a:ext uri="{FF2B5EF4-FFF2-40B4-BE49-F238E27FC236}">
                <a16:creationId xmlns:a16="http://schemas.microsoft.com/office/drawing/2014/main" id="{8140A93D-0449-4A80-AF27-54E6985B212E}"/>
              </a:ext>
            </a:extLst>
          </p:cNvPr>
          <p:cNvSpPr/>
          <p:nvPr/>
        </p:nvSpPr>
        <p:spPr>
          <a:xfrm>
            <a:off x="0" y="523978"/>
            <a:ext cx="8819356" cy="860322"/>
          </a:xfrm>
          <a:custGeom>
            <a:avLst/>
            <a:gdLst/>
            <a:ahLst/>
            <a:cxnLst/>
            <a:rect l="l" t="t" r="r" b="b"/>
            <a:pathLst>
              <a:path w="3883025" h="437515">
                <a:moveTo>
                  <a:pt x="3663867" y="0"/>
                </a:moveTo>
                <a:lnTo>
                  <a:pt x="0" y="0"/>
                </a:lnTo>
                <a:lnTo>
                  <a:pt x="0" y="437153"/>
                </a:lnTo>
                <a:lnTo>
                  <a:pt x="3663867" y="437153"/>
                </a:lnTo>
                <a:lnTo>
                  <a:pt x="3713985" y="431380"/>
                </a:lnTo>
                <a:lnTo>
                  <a:pt x="3759992" y="414936"/>
                </a:lnTo>
                <a:lnTo>
                  <a:pt x="3800576" y="389134"/>
                </a:lnTo>
                <a:lnTo>
                  <a:pt x="3834425" y="355285"/>
                </a:lnTo>
                <a:lnTo>
                  <a:pt x="3860228" y="314701"/>
                </a:lnTo>
                <a:lnTo>
                  <a:pt x="3876671" y="268694"/>
                </a:lnTo>
                <a:lnTo>
                  <a:pt x="3882444" y="218577"/>
                </a:lnTo>
                <a:lnTo>
                  <a:pt x="3876671" y="168459"/>
                </a:lnTo>
                <a:lnTo>
                  <a:pt x="3860228" y="122452"/>
                </a:lnTo>
                <a:lnTo>
                  <a:pt x="3834425" y="81868"/>
                </a:lnTo>
                <a:lnTo>
                  <a:pt x="3800576" y="48018"/>
                </a:lnTo>
                <a:lnTo>
                  <a:pt x="3759992" y="22216"/>
                </a:lnTo>
                <a:lnTo>
                  <a:pt x="3713985" y="5772"/>
                </a:lnTo>
                <a:lnTo>
                  <a:pt x="3663867" y="0"/>
                </a:lnTo>
                <a:close/>
              </a:path>
            </a:pathLst>
          </a:custGeom>
          <a:solidFill>
            <a:srgbClr val="00A0F0"/>
          </a:solidFill>
        </p:spPr>
        <p:txBody>
          <a:bodyPr wrap="square" lIns="0" tIns="0" rIns="0" bIns="0" rtlCol="0"/>
          <a:lstStyle/>
          <a:p>
            <a:endParaRPr/>
          </a:p>
        </p:txBody>
      </p:sp>
      <p:sp>
        <p:nvSpPr>
          <p:cNvPr id="7" name="object 4">
            <a:extLst>
              <a:ext uri="{FF2B5EF4-FFF2-40B4-BE49-F238E27FC236}">
                <a16:creationId xmlns:a16="http://schemas.microsoft.com/office/drawing/2014/main" id="{A1200106-1CA4-481F-9290-DA719B20AE10}"/>
              </a:ext>
            </a:extLst>
          </p:cNvPr>
          <p:cNvSpPr txBox="1"/>
          <p:nvPr/>
        </p:nvSpPr>
        <p:spPr>
          <a:xfrm>
            <a:off x="132556" y="618168"/>
            <a:ext cx="8991600" cy="689932"/>
          </a:xfrm>
          <a:prstGeom prst="rect">
            <a:avLst/>
          </a:prstGeom>
        </p:spPr>
        <p:txBody>
          <a:bodyPr vert="horz" wrap="square" lIns="0" tIns="12700" rIns="0" bIns="0" rtlCol="0">
            <a:spAutoFit/>
          </a:bodyPr>
          <a:lstStyle/>
          <a:p>
            <a:pPr marL="12700">
              <a:lnSpc>
                <a:spcPct val="100000"/>
              </a:lnSpc>
              <a:spcBef>
                <a:spcPts val="100"/>
              </a:spcBef>
            </a:pPr>
            <a:r>
              <a:rPr lang="pt-BR" sz="4400" b="1" dirty="0">
                <a:solidFill>
                  <a:srgbClr val="FFFFFF"/>
                </a:solidFill>
                <a:cs typeface="Source Sans Pro Light"/>
              </a:rPr>
              <a:t>ANALISIS EKSPLORASI DATA SPASIAL</a:t>
            </a:r>
            <a:endParaRPr lang="pt-BR" sz="4400" b="1" dirty="0">
              <a:cs typeface="Source Sans Pro Light"/>
            </a:endParaRPr>
          </a:p>
        </p:txBody>
      </p:sp>
      <p:grpSp>
        <p:nvGrpSpPr>
          <p:cNvPr id="46" name="Group 45">
            <a:extLst>
              <a:ext uri="{FF2B5EF4-FFF2-40B4-BE49-F238E27FC236}">
                <a16:creationId xmlns:a16="http://schemas.microsoft.com/office/drawing/2014/main" id="{8515F3FC-DA74-415E-8AF0-8117F3B509EB}"/>
              </a:ext>
            </a:extLst>
          </p:cNvPr>
          <p:cNvGrpSpPr/>
          <p:nvPr/>
        </p:nvGrpSpPr>
        <p:grpSpPr>
          <a:xfrm>
            <a:off x="0" y="9766299"/>
            <a:ext cx="19010313" cy="914401"/>
            <a:chOff x="12664977" y="9766299"/>
            <a:chExt cx="6345336" cy="914401"/>
          </a:xfrm>
        </p:grpSpPr>
        <p:sp>
          <p:nvSpPr>
            <p:cNvPr id="47" name="object 3">
              <a:extLst>
                <a:ext uri="{FF2B5EF4-FFF2-40B4-BE49-F238E27FC236}">
                  <a16:creationId xmlns:a16="http://schemas.microsoft.com/office/drawing/2014/main" id="{8FDFA901-576E-4804-8794-945FA5CE4915}"/>
                </a:ext>
              </a:extLst>
            </p:cNvPr>
            <p:cNvSpPr/>
            <p:nvPr/>
          </p:nvSpPr>
          <p:spPr>
            <a:xfrm>
              <a:off x="12664977" y="9766299"/>
              <a:ext cx="6345336" cy="914401"/>
            </a:xfrm>
            <a:custGeom>
              <a:avLst/>
              <a:gdLst/>
              <a:ahLst/>
              <a:cxnLst/>
              <a:rect l="l" t="t" r="r" b="b"/>
              <a:pathLst>
                <a:path w="1883409" h="440055">
                  <a:moveTo>
                    <a:pt x="0" y="0"/>
                  </a:moveTo>
                  <a:lnTo>
                    <a:pt x="0" y="439737"/>
                  </a:lnTo>
                  <a:lnTo>
                    <a:pt x="1883155" y="439737"/>
                  </a:lnTo>
                  <a:lnTo>
                    <a:pt x="1883155" y="0"/>
                  </a:lnTo>
                  <a:lnTo>
                    <a:pt x="0" y="0"/>
                  </a:lnTo>
                  <a:close/>
                </a:path>
              </a:pathLst>
            </a:custGeom>
            <a:solidFill>
              <a:srgbClr val="FF8200"/>
            </a:solidFill>
          </p:spPr>
          <p:txBody>
            <a:bodyPr wrap="square" lIns="0" tIns="0" rIns="0" bIns="0" rtlCol="0"/>
            <a:lstStyle/>
            <a:p>
              <a:pPr>
                <a:spcAft>
                  <a:spcPts val="600"/>
                </a:spcAft>
              </a:pPr>
              <a:r>
                <a:rPr lang="en-US" sz="2800" b="1" dirty="0"/>
                <a:t> LABORATORIUM DATA SCIENCE – PROGRAM STUDI STATISTIKA </a:t>
              </a:r>
            </a:p>
            <a:p>
              <a:pPr>
                <a:spcAft>
                  <a:spcPts val="600"/>
                </a:spcAft>
              </a:pPr>
              <a:r>
                <a:rPr lang="en-US" sz="2800" b="1" dirty="0"/>
                <a:t> UNIVERSITAS ADI BUANA SURABAYA</a:t>
              </a:r>
            </a:p>
          </p:txBody>
        </p:sp>
        <p:sp>
          <p:nvSpPr>
            <p:cNvPr id="48" name="Rectangle 47">
              <a:extLst>
                <a:ext uri="{FF2B5EF4-FFF2-40B4-BE49-F238E27FC236}">
                  <a16:creationId xmlns:a16="http://schemas.microsoft.com/office/drawing/2014/main" id="{B6AE8B1E-B18A-4764-8583-5E38CB535E0A}"/>
                </a:ext>
              </a:extLst>
            </p:cNvPr>
            <p:cNvSpPr/>
            <p:nvPr/>
          </p:nvSpPr>
          <p:spPr>
            <a:xfrm>
              <a:off x="18660856" y="9766299"/>
              <a:ext cx="349457" cy="914401"/>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3200" b="1" dirty="0"/>
                <a:t>28</a:t>
              </a:r>
            </a:p>
          </p:txBody>
        </p:sp>
      </p:grpSp>
      <p:sp>
        <p:nvSpPr>
          <p:cNvPr id="3" name="Content Placeholder 2">
            <a:extLst>
              <a:ext uri="{FF2B5EF4-FFF2-40B4-BE49-F238E27FC236}">
                <a16:creationId xmlns:a16="http://schemas.microsoft.com/office/drawing/2014/main" id="{6A7818D8-92CB-4FAC-A339-E6A2E1370E1A}"/>
              </a:ext>
            </a:extLst>
          </p:cNvPr>
          <p:cNvSpPr>
            <a:spLocks noGrp="1"/>
          </p:cNvSpPr>
          <p:nvPr>
            <p:ph sz="half" idx="1"/>
          </p:nvPr>
        </p:nvSpPr>
        <p:spPr>
          <a:xfrm>
            <a:off x="1146599" y="1612900"/>
            <a:ext cx="15749957" cy="6784864"/>
          </a:xfrm>
        </p:spPr>
        <p:txBody>
          <a:bodyPr/>
          <a:lstStyle/>
          <a:p>
            <a:r>
              <a:rPr lang="en-US" dirty="0" err="1"/>
              <a:t>Morans’I</a:t>
            </a:r>
            <a:r>
              <a:rPr lang="en-US" dirty="0"/>
              <a:t> : Global </a:t>
            </a:r>
            <a:r>
              <a:rPr lang="en-US" dirty="0" err="1"/>
              <a:t>Morans’I</a:t>
            </a:r>
            <a:endParaRPr lang="en-US" dirty="0"/>
          </a:p>
          <a:p>
            <a:r>
              <a:rPr lang="en-US" sz="4400" b="1" dirty="0"/>
              <a:t>Moran‘s I with </a:t>
            </a:r>
            <a:r>
              <a:rPr lang="en-US" sz="4400" b="1" u="sng" dirty="0"/>
              <a:t>standardized</a:t>
            </a:r>
            <a:r>
              <a:rPr lang="en-US" sz="4400" b="1" dirty="0"/>
              <a:t> spatial weight matrix W:</a:t>
            </a:r>
            <a:r>
              <a:rPr lang="en-US" dirty="0"/>
              <a:t> </a:t>
            </a:r>
          </a:p>
        </p:txBody>
      </p:sp>
      <p:pic>
        <p:nvPicPr>
          <p:cNvPr id="2" name="Picture 1">
            <a:extLst>
              <a:ext uri="{FF2B5EF4-FFF2-40B4-BE49-F238E27FC236}">
                <a16:creationId xmlns:a16="http://schemas.microsoft.com/office/drawing/2014/main" id="{C2488F99-3886-47B6-898F-4D94DDA9859C}"/>
              </a:ext>
            </a:extLst>
          </p:cNvPr>
          <p:cNvPicPr>
            <a:picLocks noChangeAspect="1"/>
          </p:cNvPicPr>
          <p:nvPr/>
        </p:nvPicPr>
        <p:blipFill>
          <a:blip r:embed="rId2"/>
          <a:stretch>
            <a:fillRect/>
          </a:stretch>
        </p:blipFill>
        <p:spPr>
          <a:xfrm>
            <a:off x="1436664" y="3200307"/>
            <a:ext cx="10087602" cy="2451193"/>
          </a:xfrm>
          <a:prstGeom prst="rect">
            <a:avLst/>
          </a:prstGeom>
        </p:spPr>
      </p:pic>
      <p:pic>
        <p:nvPicPr>
          <p:cNvPr id="4" name="Picture 3">
            <a:extLst>
              <a:ext uri="{FF2B5EF4-FFF2-40B4-BE49-F238E27FC236}">
                <a16:creationId xmlns:a16="http://schemas.microsoft.com/office/drawing/2014/main" id="{F8BB53D0-0E71-420C-81FD-0FE55D2EEE1A}"/>
              </a:ext>
            </a:extLst>
          </p:cNvPr>
          <p:cNvPicPr>
            <a:picLocks noChangeAspect="1"/>
          </p:cNvPicPr>
          <p:nvPr/>
        </p:nvPicPr>
        <p:blipFill>
          <a:blip r:embed="rId3"/>
          <a:stretch>
            <a:fillRect/>
          </a:stretch>
        </p:blipFill>
        <p:spPr>
          <a:xfrm>
            <a:off x="1436664" y="5959998"/>
            <a:ext cx="4029892" cy="1386805"/>
          </a:xfrm>
          <a:prstGeom prst="rect">
            <a:avLst/>
          </a:prstGeom>
        </p:spPr>
      </p:pic>
    </p:spTree>
    <p:extLst>
      <p:ext uri="{BB962C8B-B14F-4D97-AF65-F5344CB8AC3E}">
        <p14:creationId xmlns:p14="http://schemas.microsoft.com/office/powerpoint/2010/main" val="22911687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2">
            <a:extLst>
              <a:ext uri="{FF2B5EF4-FFF2-40B4-BE49-F238E27FC236}">
                <a16:creationId xmlns:a16="http://schemas.microsoft.com/office/drawing/2014/main" id="{8140A93D-0449-4A80-AF27-54E6985B212E}"/>
              </a:ext>
            </a:extLst>
          </p:cNvPr>
          <p:cNvSpPr/>
          <p:nvPr/>
        </p:nvSpPr>
        <p:spPr>
          <a:xfrm>
            <a:off x="0" y="523978"/>
            <a:ext cx="8819356" cy="860322"/>
          </a:xfrm>
          <a:custGeom>
            <a:avLst/>
            <a:gdLst/>
            <a:ahLst/>
            <a:cxnLst/>
            <a:rect l="l" t="t" r="r" b="b"/>
            <a:pathLst>
              <a:path w="3883025" h="437515">
                <a:moveTo>
                  <a:pt x="3663867" y="0"/>
                </a:moveTo>
                <a:lnTo>
                  <a:pt x="0" y="0"/>
                </a:lnTo>
                <a:lnTo>
                  <a:pt x="0" y="437153"/>
                </a:lnTo>
                <a:lnTo>
                  <a:pt x="3663867" y="437153"/>
                </a:lnTo>
                <a:lnTo>
                  <a:pt x="3713985" y="431380"/>
                </a:lnTo>
                <a:lnTo>
                  <a:pt x="3759992" y="414936"/>
                </a:lnTo>
                <a:lnTo>
                  <a:pt x="3800576" y="389134"/>
                </a:lnTo>
                <a:lnTo>
                  <a:pt x="3834425" y="355285"/>
                </a:lnTo>
                <a:lnTo>
                  <a:pt x="3860228" y="314701"/>
                </a:lnTo>
                <a:lnTo>
                  <a:pt x="3876671" y="268694"/>
                </a:lnTo>
                <a:lnTo>
                  <a:pt x="3882444" y="218577"/>
                </a:lnTo>
                <a:lnTo>
                  <a:pt x="3876671" y="168459"/>
                </a:lnTo>
                <a:lnTo>
                  <a:pt x="3860228" y="122452"/>
                </a:lnTo>
                <a:lnTo>
                  <a:pt x="3834425" y="81868"/>
                </a:lnTo>
                <a:lnTo>
                  <a:pt x="3800576" y="48018"/>
                </a:lnTo>
                <a:lnTo>
                  <a:pt x="3759992" y="22216"/>
                </a:lnTo>
                <a:lnTo>
                  <a:pt x="3713985" y="5772"/>
                </a:lnTo>
                <a:lnTo>
                  <a:pt x="3663867" y="0"/>
                </a:lnTo>
                <a:close/>
              </a:path>
            </a:pathLst>
          </a:custGeom>
          <a:solidFill>
            <a:srgbClr val="00A0F0"/>
          </a:solidFill>
        </p:spPr>
        <p:txBody>
          <a:bodyPr wrap="square" lIns="0" tIns="0" rIns="0" bIns="0" rtlCol="0"/>
          <a:lstStyle/>
          <a:p>
            <a:endParaRPr/>
          </a:p>
        </p:txBody>
      </p:sp>
      <p:sp>
        <p:nvSpPr>
          <p:cNvPr id="7" name="object 4">
            <a:extLst>
              <a:ext uri="{FF2B5EF4-FFF2-40B4-BE49-F238E27FC236}">
                <a16:creationId xmlns:a16="http://schemas.microsoft.com/office/drawing/2014/main" id="{A1200106-1CA4-481F-9290-DA719B20AE10}"/>
              </a:ext>
            </a:extLst>
          </p:cNvPr>
          <p:cNvSpPr txBox="1"/>
          <p:nvPr/>
        </p:nvSpPr>
        <p:spPr>
          <a:xfrm>
            <a:off x="132556" y="618168"/>
            <a:ext cx="8991600" cy="689932"/>
          </a:xfrm>
          <a:prstGeom prst="rect">
            <a:avLst/>
          </a:prstGeom>
        </p:spPr>
        <p:txBody>
          <a:bodyPr vert="horz" wrap="square" lIns="0" tIns="12700" rIns="0" bIns="0" rtlCol="0">
            <a:spAutoFit/>
          </a:bodyPr>
          <a:lstStyle/>
          <a:p>
            <a:pPr marL="12700">
              <a:lnSpc>
                <a:spcPct val="100000"/>
              </a:lnSpc>
              <a:spcBef>
                <a:spcPts val="100"/>
              </a:spcBef>
            </a:pPr>
            <a:r>
              <a:rPr lang="pt-BR" sz="4400" b="1" dirty="0">
                <a:solidFill>
                  <a:srgbClr val="FFFFFF"/>
                </a:solidFill>
                <a:cs typeface="Source Sans Pro Light"/>
              </a:rPr>
              <a:t>ANALISIS EKSPLORASI DATA SPASIAL</a:t>
            </a:r>
            <a:endParaRPr lang="pt-BR" sz="4400" b="1" dirty="0">
              <a:cs typeface="Source Sans Pro Light"/>
            </a:endParaRPr>
          </a:p>
        </p:txBody>
      </p:sp>
      <p:grpSp>
        <p:nvGrpSpPr>
          <p:cNvPr id="46" name="Group 45">
            <a:extLst>
              <a:ext uri="{FF2B5EF4-FFF2-40B4-BE49-F238E27FC236}">
                <a16:creationId xmlns:a16="http://schemas.microsoft.com/office/drawing/2014/main" id="{8515F3FC-DA74-415E-8AF0-8117F3B509EB}"/>
              </a:ext>
            </a:extLst>
          </p:cNvPr>
          <p:cNvGrpSpPr/>
          <p:nvPr/>
        </p:nvGrpSpPr>
        <p:grpSpPr>
          <a:xfrm>
            <a:off x="0" y="9766299"/>
            <a:ext cx="19010313" cy="914401"/>
            <a:chOff x="12664977" y="9766299"/>
            <a:chExt cx="6345336" cy="914401"/>
          </a:xfrm>
        </p:grpSpPr>
        <p:sp>
          <p:nvSpPr>
            <p:cNvPr id="47" name="object 3">
              <a:extLst>
                <a:ext uri="{FF2B5EF4-FFF2-40B4-BE49-F238E27FC236}">
                  <a16:creationId xmlns:a16="http://schemas.microsoft.com/office/drawing/2014/main" id="{8FDFA901-576E-4804-8794-945FA5CE4915}"/>
                </a:ext>
              </a:extLst>
            </p:cNvPr>
            <p:cNvSpPr/>
            <p:nvPr/>
          </p:nvSpPr>
          <p:spPr>
            <a:xfrm>
              <a:off x="12664977" y="9766299"/>
              <a:ext cx="6345336" cy="914401"/>
            </a:xfrm>
            <a:custGeom>
              <a:avLst/>
              <a:gdLst/>
              <a:ahLst/>
              <a:cxnLst/>
              <a:rect l="l" t="t" r="r" b="b"/>
              <a:pathLst>
                <a:path w="1883409" h="440055">
                  <a:moveTo>
                    <a:pt x="0" y="0"/>
                  </a:moveTo>
                  <a:lnTo>
                    <a:pt x="0" y="439737"/>
                  </a:lnTo>
                  <a:lnTo>
                    <a:pt x="1883155" y="439737"/>
                  </a:lnTo>
                  <a:lnTo>
                    <a:pt x="1883155" y="0"/>
                  </a:lnTo>
                  <a:lnTo>
                    <a:pt x="0" y="0"/>
                  </a:lnTo>
                  <a:close/>
                </a:path>
              </a:pathLst>
            </a:custGeom>
            <a:solidFill>
              <a:srgbClr val="FF8200"/>
            </a:solidFill>
          </p:spPr>
          <p:txBody>
            <a:bodyPr wrap="square" lIns="0" tIns="0" rIns="0" bIns="0" rtlCol="0"/>
            <a:lstStyle/>
            <a:p>
              <a:pPr>
                <a:spcAft>
                  <a:spcPts val="600"/>
                </a:spcAft>
              </a:pPr>
              <a:r>
                <a:rPr lang="en-US" sz="2800" b="1" dirty="0"/>
                <a:t> LABORATORIUM DATA SCIENCE – PROGRAM STUDI STATISTIKA </a:t>
              </a:r>
            </a:p>
            <a:p>
              <a:pPr>
                <a:spcAft>
                  <a:spcPts val="600"/>
                </a:spcAft>
              </a:pPr>
              <a:r>
                <a:rPr lang="en-US" sz="2800" b="1" dirty="0"/>
                <a:t> UNIVERSITAS ADI BUANA SURABAYA</a:t>
              </a:r>
            </a:p>
          </p:txBody>
        </p:sp>
        <p:sp>
          <p:nvSpPr>
            <p:cNvPr id="48" name="Rectangle 47">
              <a:extLst>
                <a:ext uri="{FF2B5EF4-FFF2-40B4-BE49-F238E27FC236}">
                  <a16:creationId xmlns:a16="http://schemas.microsoft.com/office/drawing/2014/main" id="{B6AE8B1E-B18A-4764-8583-5E38CB535E0A}"/>
                </a:ext>
              </a:extLst>
            </p:cNvPr>
            <p:cNvSpPr/>
            <p:nvPr/>
          </p:nvSpPr>
          <p:spPr>
            <a:xfrm>
              <a:off x="18660856" y="9766299"/>
              <a:ext cx="349457" cy="914401"/>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3200" b="1" dirty="0"/>
                <a:t>29</a:t>
              </a:r>
            </a:p>
          </p:txBody>
        </p:sp>
      </p:grpSp>
      <p:sp>
        <p:nvSpPr>
          <p:cNvPr id="3" name="Content Placeholder 2">
            <a:extLst>
              <a:ext uri="{FF2B5EF4-FFF2-40B4-BE49-F238E27FC236}">
                <a16:creationId xmlns:a16="http://schemas.microsoft.com/office/drawing/2014/main" id="{6A7818D8-92CB-4FAC-A339-E6A2E1370E1A}"/>
              </a:ext>
            </a:extLst>
          </p:cNvPr>
          <p:cNvSpPr>
            <a:spLocks noGrp="1"/>
          </p:cNvSpPr>
          <p:nvPr>
            <p:ph sz="half" idx="1"/>
          </p:nvPr>
        </p:nvSpPr>
        <p:spPr>
          <a:xfrm>
            <a:off x="1146599" y="1612900"/>
            <a:ext cx="8079383" cy="6784864"/>
          </a:xfrm>
        </p:spPr>
        <p:txBody>
          <a:bodyPr/>
          <a:lstStyle/>
          <a:p>
            <a:r>
              <a:rPr lang="en-US" dirty="0" err="1"/>
              <a:t>Morans’I</a:t>
            </a:r>
            <a:endParaRPr lang="en-US" dirty="0"/>
          </a:p>
          <a:p>
            <a:r>
              <a:rPr lang="en-US" b="1" dirty="0"/>
              <a:t>Significance test of Moran‘s I</a:t>
            </a:r>
            <a:endParaRPr lang="en-US" dirty="0"/>
          </a:p>
        </p:txBody>
      </p:sp>
      <p:pic>
        <p:nvPicPr>
          <p:cNvPr id="2" name="Picture 1">
            <a:extLst>
              <a:ext uri="{FF2B5EF4-FFF2-40B4-BE49-F238E27FC236}">
                <a16:creationId xmlns:a16="http://schemas.microsoft.com/office/drawing/2014/main" id="{46358F07-EBED-4663-9BAE-B4BB059183ED}"/>
              </a:ext>
            </a:extLst>
          </p:cNvPr>
          <p:cNvPicPr>
            <a:picLocks noChangeAspect="1"/>
          </p:cNvPicPr>
          <p:nvPr/>
        </p:nvPicPr>
        <p:blipFill>
          <a:blip r:embed="rId2"/>
          <a:stretch>
            <a:fillRect/>
          </a:stretch>
        </p:blipFill>
        <p:spPr>
          <a:xfrm>
            <a:off x="1687945" y="3277961"/>
            <a:ext cx="4265086" cy="1178118"/>
          </a:xfrm>
          <a:prstGeom prst="rect">
            <a:avLst/>
          </a:prstGeom>
        </p:spPr>
      </p:pic>
      <p:pic>
        <p:nvPicPr>
          <p:cNvPr id="4" name="Picture 3">
            <a:extLst>
              <a:ext uri="{FF2B5EF4-FFF2-40B4-BE49-F238E27FC236}">
                <a16:creationId xmlns:a16="http://schemas.microsoft.com/office/drawing/2014/main" id="{EED45BC9-8FF4-41AD-98F1-7651B73E8BA6}"/>
              </a:ext>
            </a:extLst>
          </p:cNvPr>
          <p:cNvPicPr>
            <a:picLocks noChangeAspect="1"/>
          </p:cNvPicPr>
          <p:nvPr/>
        </p:nvPicPr>
        <p:blipFill>
          <a:blip r:embed="rId3"/>
          <a:stretch>
            <a:fillRect/>
          </a:stretch>
        </p:blipFill>
        <p:spPr>
          <a:xfrm>
            <a:off x="9505156" y="3370183"/>
            <a:ext cx="2602477" cy="993673"/>
          </a:xfrm>
          <a:prstGeom prst="rect">
            <a:avLst/>
          </a:prstGeom>
        </p:spPr>
      </p:pic>
      <p:pic>
        <p:nvPicPr>
          <p:cNvPr id="5" name="Picture 4">
            <a:extLst>
              <a:ext uri="{FF2B5EF4-FFF2-40B4-BE49-F238E27FC236}">
                <a16:creationId xmlns:a16="http://schemas.microsoft.com/office/drawing/2014/main" id="{063DCEB9-E0E9-4669-91D6-69EC14B24500}"/>
              </a:ext>
            </a:extLst>
          </p:cNvPr>
          <p:cNvPicPr>
            <a:picLocks noChangeAspect="1"/>
          </p:cNvPicPr>
          <p:nvPr/>
        </p:nvPicPr>
        <p:blipFill>
          <a:blip r:embed="rId4"/>
          <a:stretch>
            <a:fillRect/>
          </a:stretch>
        </p:blipFill>
        <p:spPr>
          <a:xfrm>
            <a:off x="1687945" y="5137217"/>
            <a:ext cx="5988411" cy="1181009"/>
          </a:xfrm>
          <a:prstGeom prst="rect">
            <a:avLst/>
          </a:prstGeom>
        </p:spPr>
      </p:pic>
      <p:pic>
        <p:nvPicPr>
          <p:cNvPr id="8" name="Picture 7">
            <a:extLst>
              <a:ext uri="{FF2B5EF4-FFF2-40B4-BE49-F238E27FC236}">
                <a16:creationId xmlns:a16="http://schemas.microsoft.com/office/drawing/2014/main" id="{A58D37AC-0994-4F4B-AA12-A4748399B7AE}"/>
              </a:ext>
            </a:extLst>
          </p:cNvPr>
          <p:cNvPicPr>
            <a:picLocks noChangeAspect="1"/>
          </p:cNvPicPr>
          <p:nvPr/>
        </p:nvPicPr>
        <p:blipFill>
          <a:blip r:embed="rId5"/>
          <a:stretch>
            <a:fillRect/>
          </a:stretch>
        </p:blipFill>
        <p:spPr>
          <a:xfrm>
            <a:off x="1687944" y="6545848"/>
            <a:ext cx="11623675" cy="2763251"/>
          </a:xfrm>
          <a:prstGeom prst="rect">
            <a:avLst/>
          </a:prstGeom>
        </p:spPr>
      </p:pic>
    </p:spTree>
    <p:extLst>
      <p:ext uri="{BB962C8B-B14F-4D97-AF65-F5344CB8AC3E}">
        <p14:creationId xmlns:p14="http://schemas.microsoft.com/office/powerpoint/2010/main" val="31836268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object 2">
            <a:extLst>
              <a:ext uri="{FF2B5EF4-FFF2-40B4-BE49-F238E27FC236}">
                <a16:creationId xmlns:a16="http://schemas.microsoft.com/office/drawing/2014/main" id="{BDEAF6CC-8A52-4857-8B04-619F92B05F6D}"/>
              </a:ext>
            </a:extLst>
          </p:cNvPr>
          <p:cNvSpPr/>
          <p:nvPr/>
        </p:nvSpPr>
        <p:spPr>
          <a:xfrm>
            <a:off x="1" y="556300"/>
            <a:ext cx="5542756" cy="828000"/>
          </a:xfrm>
          <a:custGeom>
            <a:avLst/>
            <a:gdLst/>
            <a:ahLst/>
            <a:cxnLst/>
            <a:rect l="l" t="t" r="r" b="b"/>
            <a:pathLst>
              <a:path w="2389505" h="437514">
                <a:moveTo>
                  <a:pt x="2170722" y="0"/>
                </a:moveTo>
                <a:lnTo>
                  <a:pt x="0" y="0"/>
                </a:lnTo>
                <a:lnTo>
                  <a:pt x="0" y="437153"/>
                </a:lnTo>
                <a:lnTo>
                  <a:pt x="2170722" y="437153"/>
                </a:lnTo>
                <a:lnTo>
                  <a:pt x="2220839" y="431380"/>
                </a:lnTo>
                <a:lnTo>
                  <a:pt x="2266846" y="414936"/>
                </a:lnTo>
                <a:lnTo>
                  <a:pt x="2307430" y="389134"/>
                </a:lnTo>
                <a:lnTo>
                  <a:pt x="2341280" y="355285"/>
                </a:lnTo>
                <a:lnTo>
                  <a:pt x="2367082" y="314701"/>
                </a:lnTo>
                <a:lnTo>
                  <a:pt x="2383526" y="268694"/>
                </a:lnTo>
                <a:lnTo>
                  <a:pt x="2389299" y="218577"/>
                </a:lnTo>
                <a:lnTo>
                  <a:pt x="2383526" y="168459"/>
                </a:lnTo>
                <a:lnTo>
                  <a:pt x="2367082" y="122452"/>
                </a:lnTo>
                <a:lnTo>
                  <a:pt x="2341280" y="81868"/>
                </a:lnTo>
                <a:lnTo>
                  <a:pt x="2307430" y="48018"/>
                </a:lnTo>
                <a:lnTo>
                  <a:pt x="2266846" y="22216"/>
                </a:lnTo>
                <a:lnTo>
                  <a:pt x="2220839" y="5772"/>
                </a:lnTo>
                <a:lnTo>
                  <a:pt x="2170722" y="0"/>
                </a:lnTo>
                <a:close/>
              </a:path>
            </a:pathLst>
          </a:custGeom>
          <a:solidFill>
            <a:srgbClr val="00A0F0"/>
          </a:solidFill>
        </p:spPr>
        <p:txBody>
          <a:bodyPr wrap="square" lIns="0" tIns="0" rIns="0" bIns="0" rtlCol="0"/>
          <a:lstStyle/>
          <a:p>
            <a:endParaRPr/>
          </a:p>
        </p:txBody>
      </p:sp>
      <p:sp>
        <p:nvSpPr>
          <p:cNvPr id="2" name="object 2"/>
          <p:cNvSpPr/>
          <p:nvPr/>
        </p:nvSpPr>
        <p:spPr>
          <a:xfrm>
            <a:off x="4528271" y="556299"/>
            <a:ext cx="2690885" cy="828000"/>
          </a:xfrm>
          <a:custGeom>
            <a:avLst/>
            <a:gdLst/>
            <a:ahLst/>
            <a:cxnLst/>
            <a:rect l="l" t="t" r="r" b="b"/>
            <a:pathLst>
              <a:path w="2389505" h="437514">
                <a:moveTo>
                  <a:pt x="2170722" y="0"/>
                </a:moveTo>
                <a:lnTo>
                  <a:pt x="0" y="0"/>
                </a:lnTo>
                <a:lnTo>
                  <a:pt x="0" y="437153"/>
                </a:lnTo>
                <a:lnTo>
                  <a:pt x="2170722" y="437153"/>
                </a:lnTo>
                <a:lnTo>
                  <a:pt x="2220839" y="431380"/>
                </a:lnTo>
                <a:lnTo>
                  <a:pt x="2266846" y="414936"/>
                </a:lnTo>
                <a:lnTo>
                  <a:pt x="2307430" y="389134"/>
                </a:lnTo>
                <a:lnTo>
                  <a:pt x="2341280" y="355285"/>
                </a:lnTo>
                <a:lnTo>
                  <a:pt x="2367082" y="314701"/>
                </a:lnTo>
                <a:lnTo>
                  <a:pt x="2383526" y="268694"/>
                </a:lnTo>
                <a:lnTo>
                  <a:pt x="2389299" y="218577"/>
                </a:lnTo>
                <a:lnTo>
                  <a:pt x="2383526" y="168459"/>
                </a:lnTo>
                <a:lnTo>
                  <a:pt x="2367082" y="122452"/>
                </a:lnTo>
                <a:lnTo>
                  <a:pt x="2341280" y="81868"/>
                </a:lnTo>
                <a:lnTo>
                  <a:pt x="2307430" y="48018"/>
                </a:lnTo>
                <a:lnTo>
                  <a:pt x="2266846" y="22216"/>
                </a:lnTo>
                <a:lnTo>
                  <a:pt x="2220839" y="5772"/>
                </a:lnTo>
                <a:lnTo>
                  <a:pt x="2170722" y="0"/>
                </a:lnTo>
                <a:close/>
              </a:path>
            </a:pathLst>
          </a:custGeom>
          <a:solidFill>
            <a:srgbClr val="00A0F0"/>
          </a:solidFill>
        </p:spPr>
        <p:txBody>
          <a:bodyPr wrap="square" lIns="0" tIns="0" rIns="0" bIns="0" rtlCol="0"/>
          <a:lstStyle/>
          <a:p>
            <a:endParaRPr/>
          </a:p>
        </p:txBody>
      </p:sp>
      <p:sp>
        <p:nvSpPr>
          <p:cNvPr id="4" name="object 4"/>
          <p:cNvSpPr txBox="1"/>
          <p:nvPr/>
        </p:nvSpPr>
        <p:spPr>
          <a:xfrm>
            <a:off x="665956" y="618168"/>
            <a:ext cx="9601200" cy="689932"/>
          </a:xfrm>
          <a:prstGeom prst="rect">
            <a:avLst/>
          </a:prstGeom>
        </p:spPr>
        <p:txBody>
          <a:bodyPr vert="horz" wrap="square" lIns="0" tIns="12700" rIns="0" bIns="0" rtlCol="0">
            <a:spAutoFit/>
          </a:bodyPr>
          <a:lstStyle/>
          <a:p>
            <a:pPr marL="12700">
              <a:lnSpc>
                <a:spcPct val="100000"/>
              </a:lnSpc>
              <a:spcBef>
                <a:spcPts val="100"/>
              </a:spcBef>
            </a:pPr>
            <a:r>
              <a:rPr lang="en-US" sz="4400" b="1" dirty="0">
                <a:solidFill>
                  <a:srgbClr val="FFFFFF"/>
                </a:solidFill>
                <a:cs typeface="Source Sans Pro Light"/>
              </a:rPr>
              <a:t>PUBLIKASI - SPASIAL</a:t>
            </a:r>
            <a:endParaRPr lang="en-US" sz="4400" b="1" dirty="0">
              <a:cs typeface="Source Sans Pro Light"/>
            </a:endParaRPr>
          </a:p>
        </p:txBody>
      </p:sp>
      <p:sp>
        <p:nvSpPr>
          <p:cNvPr id="18" name="Rectangle 17">
            <a:extLst>
              <a:ext uri="{FF2B5EF4-FFF2-40B4-BE49-F238E27FC236}">
                <a16:creationId xmlns:a16="http://schemas.microsoft.com/office/drawing/2014/main" id="{3C1060C9-446F-41D8-8C1F-17E33F3A523D}"/>
              </a:ext>
            </a:extLst>
          </p:cNvPr>
          <p:cNvSpPr/>
          <p:nvPr/>
        </p:nvSpPr>
        <p:spPr>
          <a:xfrm>
            <a:off x="9711341" y="8738722"/>
            <a:ext cx="2954270" cy="369332"/>
          </a:xfrm>
          <a:prstGeom prst="rect">
            <a:avLst/>
          </a:prstGeom>
        </p:spPr>
        <p:txBody>
          <a:bodyPr wrap="none">
            <a:spAutoFit/>
          </a:bodyPr>
          <a:lstStyle/>
          <a:p>
            <a:r>
              <a:rPr lang="en-US">
                <a:solidFill>
                  <a:schemeClr val="bg1"/>
                </a:solidFill>
              </a:rPr>
              <a:t>Click on the model to interact</a:t>
            </a:r>
            <a:endParaRPr lang="cs-CZ">
              <a:solidFill>
                <a:schemeClr val="bg1"/>
              </a:solidFill>
            </a:endParaRPr>
          </a:p>
        </p:txBody>
      </p:sp>
      <p:grpSp>
        <p:nvGrpSpPr>
          <p:cNvPr id="12" name="Group 11">
            <a:extLst>
              <a:ext uri="{FF2B5EF4-FFF2-40B4-BE49-F238E27FC236}">
                <a16:creationId xmlns:a16="http://schemas.microsoft.com/office/drawing/2014/main" id="{13BC928E-41F2-4CA1-B99B-331CEAB61F77}"/>
              </a:ext>
            </a:extLst>
          </p:cNvPr>
          <p:cNvGrpSpPr/>
          <p:nvPr/>
        </p:nvGrpSpPr>
        <p:grpSpPr>
          <a:xfrm>
            <a:off x="0" y="9766299"/>
            <a:ext cx="19010313" cy="914401"/>
            <a:chOff x="12664977" y="9766299"/>
            <a:chExt cx="6345336" cy="914401"/>
          </a:xfrm>
        </p:grpSpPr>
        <p:sp>
          <p:nvSpPr>
            <p:cNvPr id="14" name="object 3">
              <a:extLst>
                <a:ext uri="{FF2B5EF4-FFF2-40B4-BE49-F238E27FC236}">
                  <a16:creationId xmlns:a16="http://schemas.microsoft.com/office/drawing/2014/main" id="{15D7449C-0A90-4384-97D2-D94963DB071B}"/>
                </a:ext>
              </a:extLst>
            </p:cNvPr>
            <p:cNvSpPr/>
            <p:nvPr/>
          </p:nvSpPr>
          <p:spPr>
            <a:xfrm>
              <a:off x="12664977" y="9766299"/>
              <a:ext cx="6345336" cy="914401"/>
            </a:xfrm>
            <a:custGeom>
              <a:avLst/>
              <a:gdLst/>
              <a:ahLst/>
              <a:cxnLst/>
              <a:rect l="l" t="t" r="r" b="b"/>
              <a:pathLst>
                <a:path w="1883409" h="440055">
                  <a:moveTo>
                    <a:pt x="0" y="0"/>
                  </a:moveTo>
                  <a:lnTo>
                    <a:pt x="0" y="439737"/>
                  </a:lnTo>
                  <a:lnTo>
                    <a:pt x="1883155" y="439737"/>
                  </a:lnTo>
                  <a:lnTo>
                    <a:pt x="1883155" y="0"/>
                  </a:lnTo>
                  <a:lnTo>
                    <a:pt x="0" y="0"/>
                  </a:lnTo>
                  <a:close/>
                </a:path>
              </a:pathLst>
            </a:custGeom>
            <a:solidFill>
              <a:srgbClr val="FF8200"/>
            </a:solidFill>
          </p:spPr>
          <p:txBody>
            <a:bodyPr wrap="square" lIns="0" tIns="0" rIns="0" bIns="0" rtlCol="0"/>
            <a:lstStyle/>
            <a:p>
              <a:pPr>
                <a:spcAft>
                  <a:spcPts val="600"/>
                </a:spcAft>
              </a:pPr>
              <a:r>
                <a:rPr lang="en-US" sz="2800" b="1" dirty="0"/>
                <a:t> LABORATORIUM DATA SCIENCE – PROGRAM STUDI STATISTIKA </a:t>
              </a:r>
            </a:p>
            <a:p>
              <a:pPr>
                <a:spcAft>
                  <a:spcPts val="600"/>
                </a:spcAft>
              </a:pPr>
              <a:r>
                <a:rPr lang="en-US" sz="2800" b="1" dirty="0"/>
                <a:t> UNIVERSITAS ADI BUANA SURABAYA</a:t>
              </a:r>
            </a:p>
          </p:txBody>
        </p:sp>
        <p:sp>
          <p:nvSpPr>
            <p:cNvPr id="11" name="Rectangle 10">
              <a:extLst>
                <a:ext uri="{FF2B5EF4-FFF2-40B4-BE49-F238E27FC236}">
                  <a16:creationId xmlns:a16="http://schemas.microsoft.com/office/drawing/2014/main" id="{32DAA3B1-1874-495F-B4F1-34C909C4F5A9}"/>
                </a:ext>
              </a:extLst>
            </p:cNvPr>
            <p:cNvSpPr/>
            <p:nvPr/>
          </p:nvSpPr>
          <p:spPr>
            <a:xfrm>
              <a:off x="18660856" y="9766299"/>
              <a:ext cx="349457" cy="914401"/>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3200" b="1" dirty="0"/>
                <a:t>3</a:t>
              </a:r>
            </a:p>
          </p:txBody>
        </p:sp>
      </p:grpSp>
      <p:sp>
        <p:nvSpPr>
          <p:cNvPr id="5" name="Content Placeholder 4">
            <a:extLst>
              <a:ext uri="{FF2B5EF4-FFF2-40B4-BE49-F238E27FC236}">
                <a16:creationId xmlns:a16="http://schemas.microsoft.com/office/drawing/2014/main" id="{4FF64B5C-D888-45BC-8E0D-F2232BD0A56E}"/>
              </a:ext>
            </a:extLst>
          </p:cNvPr>
          <p:cNvSpPr>
            <a:spLocks noGrp="1"/>
          </p:cNvSpPr>
          <p:nvPr>
            <p:ph sz="half" idx="1"/>
          </p:nvPr>
        </p:nvSpPr>
        <p:spPr>
          <a:xfrm>
            <a:off x="663773" y="1679956"/>
            <a:ext cx="17756783" cy="8064588"/>
          </a:xfrm>
        </p:spPr>
        <p:txBody>
          <a:bodyPr>
            <a:normAutofit/>
          </a:bodyPr>
          <a:lstStyle/>
          <a:p>
            <a:pPr>
              <a:lnSpc>
                <a:spcPct val="150000"/>
              </a:lnSpc>
            </a:pPr>
            <a:r>
              <a:rPr lang="nb-NO" sz="3200" b="0" i="0" dirty="0">
                <a:solidFill>
                  <a:srgbClr val="676A6C"/>
                </a:solidFill>
                <a:effectLst/>
                <a:hlinkClick r:id="rId2"/>
              </a:rPr>
              <a:t>PENGGUNAAN ANALISIS KLASTER K-MEANS DALAM PEMODELAN REGRESI SPASIAL PADA KASUS TUBERKULOSIS DI JAWA TIMUR TAHUN 2017.</a:t>
            </a:r>
            <a:endParaRPr lang="nb-NO" sz="3200" b="0" i="0" dirty="0">
              <a:solidFill>
                <a:srgbClr val="676A6C"/>
              </a:solidFill>
              <a:effectLst/>
            </a:endParaRPr>
          </a:p>
          <a:p>
            <a:pPr>
              <a:lnSpc>
                <a:spcPct val="150000"/>
              </a:lnSpc>
            </a:pPr>
            <a:r>
              <a:rPr lang="en-US" sz="3200" b="0" i="0" dirty="0">
                <a:solidFill>
                  <a:srgbClr val="676A6C"/>
                </a:solidFill>
                <a:effectLst/>
                <a:hlinkClick r:id="rId3"/>
              </a:rPr>
              <a:t>PEMODELAN FAKTOR YANG MEMPENGARUHI ANGKA KEMATIAN BAYI DI JAWA TIMUR DENGAN MENGGUNAKAN GEOGRAPHICALLY WEIGHTED REGRESSION.</a:t>
            </a:r>
            <a:endParaRPr lang="en-US" sz="3200" b="0" i="0" dirty="0">
              <a:solidFill>
                <a:srgbClr val="676A6C"/>
              </a:solidFill>
              <a:effectLst/>
            </a:endParaRPr>
          </a:p>
          <a:p>
            <a:pPr>
              <a:lnSpc>
                <a:spcPct val="150000"/>
              </a:lnSpc>
            </a:pPr>
            <a:r>
              <a:rPr lang="en-US" sz="3200" b="0" i="0" dirty="0">
                <a:solidFill>
                  <a:srgbClr val="676A6C"/>
                </a:solidFill>
                <a:effectLst/>
                <a:hlinkClick r:id="rId4"/>
              </a:rPr>
              <a:t>GEOGRAPHICALLY WEIGHTED POISSON REGRESSION (GWPR) UNTUK PEMODELAN JUMLAH KEMATIAN BAYI DI JAWA TIMUR.</a:t>
            </a:r>
            <a:endParaRPr lang="en-US" sz="3200" b="0" i="0" dirty="0">
              <a:solidFill>
                <a:srgbClr val="676A6C"/>
              </a:solidFill>
              <a:effectLst/>
            </a:endParaRPr>
          </a:p>
          <a:p>
            <a:pPr>
              <a:lnSpc>
                <a:spcPct val="150000"/>
              </a:lnSpc>
            </a:pPr>
            <a:r>
              <a:rPr lang="en-US" sz="3200" b="0" i="0" dirty="0">
                <a:solidFill>
                  <a:srgbClr val="676A6C"/>
                </a:solidFill>
                <a:effectLst/>
                <a:hlinkClick r:id="rId5"/>
              </a:rPr>
              <a:t>AUTOKORELASI SPASIAL UNTUK PEMETAAN KARAKTERISTIK INDEKS PEMBANGUNAN KESEHATAN MASYARAKAT (IPKM) PADA KABUPATEN/KOTA DI JAWA TIMUR.</a:t>
            </a:r>
            <a:endParaRPr lang="en-US" sz="3200" b="0" i="0" dirty="0">
              <a:solidFill>
                <a:srgbClr val="676A6C"/>
              </a:solidFill>
              <a:effectLst/>
            </a:endParaRPr>
          </a:p>
          <a:p>
            <a:pPr>
              <a:lnSpc>
                <a:spcPct val="150000"/>
              </a:lnSpc>
            </a:pPr>
            <a:endParaRPr lang="en-US" sz="3200" dirty="0"/>
          </a:p>
        </p:txBody>
      </p:sp>
    </p:spTree>
    <p:extLst>
      <p:ext uri="{BB962C8B-B14F-4D97-AF65-F5344CB8AC3E}">
        <p14:creationId xmlns:p14="http://schemas.microsoft.com/office/powerpoint/2010/main" val="247734254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2">
            <a:extLst>
              <a:ext uri="{FF2B5EF4-FFF2-40B4-BE49-F238E27FC236}">
                <a16:creationId xmlns:a16="http://schemas.microsoft.com/office/drawing/2014/main" id="{8140A93D-0449-4A80-AF27-54E6985B212E}"/>
              </a:ext>
            </a:extLst>
          </p:cNvPr>
          <p:cNvSpPr/>
          <p:nvPr/>
        </p:nvSpPr>
        <p:spPr>
          <a:xfrm>
            <a:off x="0" y="523978"/>
            <a:ext cx="8819356" cy="860322"/>
          </a:xfrm>
          <a:custGeom>
            <a:avLst/>
            <a:gdLst/>
            <a:ahLst/>
            <a:cxnLst/>
            <a:rect l="l" t="t" r="r" b="b"/>
            <a:pathLst>
              <a:path w="3883025" h="437515">
                <a:moveTo>
                  <a:pt x="3663867" y="0"/>
                </a:moveTo>
                <a:lnTo>
                  <a:pt x="0" y="0"/>
                </a:lnTo>
                <a:lnTo>
                  <a:pt x="0" y="437153"/>
                </a:lnTo>
                <a:lnTo>
                  <a:pt x="3663867" y="437153"/>
                </a:lnTo>
                <a:lnTo>
                  <a:pt x="3713985" y="431380"/>
                </a:lnTo>
                <a:lnTo>
                  <a:pt x="3759992" y="414936"/>
                </a:lnTo>
                <a:lnTo>
                  <a:pt x="3800576" y="389134"/>
                </a:lnTo>
                <a:lnTo>
                  <a:pt x="3834425" y="355285"/>
                </a:lnTo>
                <a:lnTo>
                  <a:pt x="3860228" y="314701"/>
                </a:lnTo>
                <a:lnTo>
                  <a:pt x="3876671" y="268694"/>
                </a:lnTo>
                <a:lnTo>
                  <a:pt x="3882444" y="218577"/>
                </a:lnTo>
                <a:lnTo>
                  <a:pt x="3876671" y="168459"/>
                </a:lnTo>
                <a:lnTo>
                  <a:pt x="3860228" y="122452"/>
                </a:lnTo>
                <a:lnTo>
                  <a:pt x="3834425" y="81868"/>
                </a:lnTo>
                <a:lnTo>
                  <a:pt x="3800576" y="48018"/>
                </a:lnTo>
                <a:lnTo>
                  <a:pt x="3759992" y="22216"/>
                </a:lnTo>
                <a:lnTo>
                  <a:pt x="3713985" y="5772"/>
                </a:lnTo>
                <a:lnTo>
                  <a:pt x="3663867" y="0"/>
                </a:lnTo>
                <a:close/>
              </a:path>
            </a:pathLst>
          </a:custGeom>
          <a:solidFill>
            <a:srgbClr val="00A0F0"/>
          </a:solidFill>
        </p:spPr>
        <p:txBody>
          <a:bodyPr wrap="square" lIns="0" tIns="0" rIns="0" bIns="0" rtlCol="0"/>
          <a:lstStyle/>
          <a:p>
            <a:endParaRPr/>
          </a:p>
        </p:txBody>
      </p:sp>
      <p:sp>
        <p:nvSpPr>
          <p:cNvPr id="7" name="object 4">
            <a:extLst>
              <a:ext uri="{FF2B5EF4-FFF2-40B4-BE49-F238E27FC236}">
                <a16:creationId xmlns:a16="http://schemas.microsoft.com/office/drawing/2014/main" id="{A1200106-1CA4-481F-9290-DA719B20AE10}"/>
              </a:ext>
            </a:extLst>
          </p:cNvPr>
          <p:cNvSpPr txBox="1"/>
          <p:nvPr/>
        </p:nvSpPr>
        <p:spPr>
          <a:xfrm>
            <a:off x="132556" y="618168"/>
            <a:ext cx="8991600" cy="689932"/>
          </a:xfrm>
          <a:prstGeom prst="rect">
            <a:avLst/>
          </a:prstGeom>
        </p:spPr>
        <p:txBody>
          <a:bodyPr vert="horz" wrap="square" lIns="0" tIns="12700" rIns="0" bIns="0" rtlCol="0">
            <a:spAutoFit/>
          </a:bodyPr>
          <a:lstStyle/>
          <a:p>
            <a:pPr marL="12700">
              <a:lnSpc>
                <a:spcPct val="100000"/>
              </a:lnSpc>
              <a:spcBef>
                <a:spcPts val="100"/>
              </a:spcBef>
            </a:pPr>
            <a:r>
              <a:rPr lang="pt-BR" sz="4400" b="1" dirty="0">
                <a:solidFill>
                  <a:srgbClr val="FFFFFF"/>
                </a:solidFill>
                <a:cs typeface="Source Sans Pro Light"/>
              </a:rPr>
              <a:t>ANALISIS EKSPLORASI DATA SPASIAL</a:t>
            </a:r>
            <a:endParaRPr lang="pt-BR" sz="4400" b="1" dirty="0">
              <a:cs typeface="Source Sans Pro Light"/>
            </a:endParaRPr>
          </a:p>
        </p:txBody>
      </p:sp>
      <p:grpSp>
        <p:nvGrpSpPr>
          <p:cNvPr id="46" name="Group 45">
            <a:extLst>
              <a:ext uri="{FF2B5EF4-FFF2-40B4-BE49-F238E27FC236}">
                <a16:creationId xmlns:a16="http://schemas.microsoft.com/office/drawing/2014/main" id="{8515F3FC-DA74-415E-8AF0-8117F3B509EB}"/>
              </a:ext>
            </a:extLst>
          </p:cNvPr>
          <p:cNvGrpSpPr/>
          <p:nvPr/>
        </p:nvGrpSpPr>
        <p:grpSpPr>
          <a:xfrm>
            <a:off x="0" y="9766299"/>
            <a:ext cx="19010313" cy="914401"/>
            <a:chOff x="12664977" y="9766299"/>
            <a:chExt cx="6345336" cy="914401"/>
          </a:xfrm>
        </p:grpSpPr>
        <p:sp>
          <p:nvSpPr>
            <p:cNvPr id="47" name="object 3">
              <a:extLst>
                <a:ext uri="{FF2B5EF4-FFF2-40B4-BE49-F238E27FC236}">
                  <a16:creationId xmlns:a16="http://schemas.microsoft.com/office/drawing/2014/main" id="{8FDFA901-576E-4804-8794-945FA5CE4915}"/>
                </a:ext>
              </a:extLst>
            </p:cNvPr>
            <p:cNvSpPr/>
            <p:nvPr/>
          </p:nvSpPr>
          <p:spPr>
            <a:xfrm>
              <a:off x="12664977" y="9766299"/>
              <a:ext cx="6345336" cy="914401"/>
            </a:xfrm>
            <a:custGeom>
              <a:avLst/>
              <a:gdLst/>
              <a:ahLst/>
              <a:cxnLst/>
              <a:rect l="l" t="t" r="r" b="b"/>
              <a:pathLst>
                <a:path w="1883409" h="440055">
                  <a:moveTo>
                    <a:pt x="0" y="0"/>
                  </a:moveTo>
                  <a:lnTo>
                    <a:pt x="0" y="439737"/>
                  </a:lnTo>
                  <a:lnTo>
                    <a:pt x="1883155" y="439737"/>
                  </a:lnTo>
                  <a:lnTo>
                    <a:pt x="1883155" y="0"/>
                  </a:lnTo>
                  <a:lnTo>
                    <a:pt x="0" y="0"/>
                  </a:lnTo>
                  <a:close/>
                </a:path>
              </a:pathLst>
            </a:custGeom>
            <a:solidFill>
              <a:srgbClr val="FF8200"/>
            </a:solidFill>
          </p:spPr>
          <p:txBody>
            <a:bodyPr wrap="square" lIns="0" tIns="0" rIns="0" bIns="0" rtlCol="0"/>
            <a:lstStyle/>
            <a:p>
              <a:pPr>
                <a:spcAft>
                  <a:spcPts val="600"/>
                </a:spcAft>
              </a:pPr>
              <a:r>
                <a:rPr lang="en-US" sz="2800" b="1" dirty="0"/>
                <a:t> LABORATORIUM DATA SCIENCE – PROGRAM STUDI STATISTIKA </a:t>
              </a:r>
            </a:p>
            <a:p>
              <a:pPr>
                <a:spcAft>
                  <a:spcPts val="600"/>
                </a:spcAft>
              </a:pPr>
              <a:r>
                <a:rPr lang="en-US" sz="2800" b="1" dirty="0"/>
                <a:t> UNIVERSITAS ADI BUANA SURABAYA</a:t>
              </a:r>
            </a:p>
          </p:txBody>
        </p:sp>
        <p:sp>
          <p:nvSpPr>
            <p:cNvPr id="48" name="Rectangle 47">
              <a:extLst>
                <a:ext uri="{FF2B5EF4-FFF2-40B4-BE49-F238E27FC236}">
                  <a16:creationId xmlns:a16="http://schemas.microsoft.com/office/drawing/2014/main" id="{B6AE8B1E-B18A-4764-8583-5E38CB535E0A}"/>
                </a:ext>
              </a:extLst>
            </p:cNvPr>
            <p:cNvSpPr/>
            <p:nvPr/>
          </p:nvSpPr>
          <p:spPr>
            <a:xfrm>
              <a:off x="18660856" y="9766299"/>
              <a:ext cx="349457" cy="914401"/>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3200" b="1" dirty="0"/>
                <a:t>30</a:t>
              </a:r>
            </a:p>
          </p:txBody>
        </p:sp>
      </p:grpSp>
      <p:sp>
        <p:nvSpPr>
          <p:cNvPr id="3" name="Content Placeholder 2">
            <a:extLst>
              <a:ext uri="{FF2B5EF4-FFF2-40B4-BE49-F238E27FC236}">
                <a16:creationId xmlns:a16="http://schemas.microsoft.com/office/drawing/2014/main" id="{6A7818D8-92CB-4FAC-A339-E6A2E1370E1A}"/>
              </a:ext>
            </a:extLst>
          </p:cNvPr>
          <p:cNvSpPr>
            <a:spLocks noGrp="1"/>
          </p:cNvSpPr>
          <p:nvPr>
            <p:ph sz="half" idx="1"/>
          </p:nvPr>
        </p:nvSpPr>
        <p:spPr>
          <a:xfrm>
            <a:off x="1146599" y="1612900"/>
            <a:ext cx="16816758" cy="6784864"/>
          </a:xfrm>
        </p:spPr>
        <p:txBody>
          <a:bodyPr/>
          <a:lstStyle/>
          <a:p>
            <a:r>
              <a:rPr lang="en-US" dirty="0" err="1"/>
              <a:t>Contoh</a:t>
            </a:r>
            <a:r>
              <a:rPr lang="en-US" dirty="0"/>
              <a:t> </a:t>
            </a:r>
            <a:r>
              <a:rPr lang="en-US" dirty="0" err="1"/>
              <a:t>Morans’I</a:t>
            </a:r>
            <a:endParaRPr lang="en-US" dirty="0"/>
          </a:p>
          <a:p>
            <a:r>
              <a:rPr lang="en-US" sz="4400" dirty="0"/>
              <a:t>A value of Moran‘s I of 0,4583 on the basis of the standardized weight matrix:</a:t>
            </a:r>
            <a:endParaRPr lang="en-US" dirty="0"/>
          </a:p>
        </p:txBody>
      </p:sp>
      <p:pic>
        <p:nvPicPr>
          <p:cNvPr id="2" name="Picture 1">
            <a:extLst>
              <a:ext uri="{FF2B5EF4-FFF2-40B4-BE49-F238E27FC236}">
                <a16:creationId xmlns:a16="http://schemas.microsoft.com/office/drawing/2014/main" id="{1A52CF54-15BB-4702-9028-2DB4E1720C10}"/>
              </a:ext>
            </a:extLst>
          </p:cNvPr>
          <p:cNvPicPr>
            <a:picLocks noChangeAspect="1"/>
          </p:cNvPicPr>
          <p:nvPr/>
        </p:nvPicPr>
        <p:blipFill>
          <a:blip r:embed="rId2"/>
          <a:stretch>
            <a:fillRect/>
          </a:stretch>
        </p:blipFill>
        <p:spPr>
          <a:xfrm>
            <a:off x="1580356" y="4091898"/>
            <a:ext cx="6032368" cy="3312202"/>
          </a:xfrm>
          <a:prstGeom prst="rect">
            <a:avLst/>
          </a:prstGeom>
        </p:spPr>
      </p:pic>
      <p:pic>
        <p:nvPicPr>
          <p:cNvPr id="4" name="Picture 3">
            <a:extLst>
              <a:ext uri="{FF2B5EF4-FFF2-40B4-BE49-F238E27FC236}">
                <a16:creationId xmlns:a16="http://schemas.microsoft.com/office/drawing/2014/main" id="{8F126630-E535-4FB8-A6FA-1F52ABAAAA4C}"/>
              </a:ext>
            </a:extLst>
          </p:cNvPr>
          <p:cNvPicPr>
            <a:picLocks noChangeAspect="1"/>
          </p:cNvPicPr>
          <p:nvPr/>
        </p:nvPicPr>
        <p:blipFill>
          <a:blip r:embed="rId3"/>
          <a:stretch>
            <a:fillRect/>
          </a:stretch>
        </p:blipFill>
        <p:spPr>
          <a:xfrm>
            <a:off x="8081066" y="4091898"/>
            <a:ext cx="7149964" cy="2321602"/>
          </a:xfrm>
          <a:prstGeom prst="rect">
            <a:avLst/>
          </a:prstGeom>
        </p:spPr>
      </p:pic>
    </p:spTree>
    <p:extLst>
      <p:ext uri="{BB962C8B-B14F-4D97-AF65-F5344CB8AC3E}">
        <p14:creationId xmlns:p14="http://schemas.microsoft.com/office/powerpoint/2010/main" val="403206408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6" name="Group 45">
            <a:extLst>
              <a:ext uri="{FF2B5EF4-FFF2-40B4-BE49-F238E27FC236}">
                <a16:creationId xmlns:a16="http://schemas.microsoft.com/office/drawing/2014/main" id="{8515F3FC-DA74-415E-8AF0-8117F3B509EB}"/>
              </a:ext>
            </a:extLst>
          </p:cNvPr>
          <p:cNvGrpSpPr/>
          <p:nvPr/>
        </p:nvGrpSpPr>
        <p:grpSpPr>
          <a:xfrm>
            <a:off x="0" y="9766299"/>
            <a:ext cx="19010313" cy="914401"/>
            <a:chOff x="12664977" y="9766299"/>
            <a:chExt cx="6345336" cy="914401"/>
          </a:xfrm>
        </p:grpSpPr>
        <p:sp>
          <p:nvSpPr>
            <p:cNvPr id="47" name="object 3">
              <a:extLst>
                <a:ext uri="{FF2B5EF4-FFF2-40B4-BE49-F238E27FC236}">
                  <a16:creationId xmlns:a16="http://schemas.microsoft.com/office/drawing/2014/main" id="{8FDFA901-576E-4804-8794-945FA5CE4915}"/>
                </a:ext>
              </a:extLst>
            </p:cNvPr>
            <p:cNvSpPr/>
            <p:nvPr/>
          </p:nvSpPr>
          <p:spPr>
            <a:xfrm>
              <a:off x="12664977" y="9766299"/>
              <a:ext cx="6345336" cy="914401"/>
            </a:xfrm>
            <a:custGeom>
              <a:avLst/>
              <a:gdLst/>
              <a:ahLst/>
              <a:cxnLst/>
              <a:rect l="l" t="t" r="r" b="b"/>
              <a:pathLst>
                <a:path w="1883409" h="440055">
                  <a:moveTo>
                    <a:pt x="0" y="0"/>
                  </a:moveTo>
                  <a:lnTo>
                    <a:pt x="0" y="439737"/>
                  </a:lnTo>
                  <a:lnTo>
                    <a:pt x="1883155" y="439737"/>
                  </a:lnTo>
                  <a:lnTo>
                    <a:pt x="1883155" y="0"/>
                  </a:lnTo>
                  <a:lnTo>
                    <a:pt x="0" y="0"/>
                  </a:lnTo>
                  <a:close/>
                </a:path>
              </a:pathLst>
            </a:custGeom>
            <a:solidFill>
              <a:srgbClr val="FF8200"/>
            </a:solidFill>
          </p:spPr>
          <p:txBody>
            <a:bodyPr wrap="square" lIns="0" tIns="0" rIns="0" bIns="0" rtlCol="0"/>
            <a:lstStyle/>
            <a:p>
              <a:pPr>
                <a:spcAft>
                  <a:spcPts val="600"/>
                </a:spcAft>
              </a:pPr>
              <a:r>
                <a:rPr lang="en-US" sz="2800" b="1" dirty="0"/>
                <a:t> LABORATORIUM DATA SCIENCE – PROGRAM STUDI STATISTIKA </a:t>
              </a:r>
            </a:p>
            <a:p>
              <a:pPr>
                <a:spcAft>
                  <a:spcPts val="600"/>
                </a:spcAft>
              </a:pPr>
              <a:r>
                <a:rPr lang="en-US" sz="2800" b="1" dirty="0"/>
                <a:t> UNIVERSITAS ADI BUANA SURABAYA</a:t>
              </a:r>
            </a:p>
          </p:txBody>
        </p:sp>
        <p:sp>
          <p:nvSpPr>
            <p:cNvPr id="48" name="Rectangle 47">
              <a:extLst>
                <a:ext uri="{FF2B5EF4-FFF2-40B4-BE49-F238E27FC236}">
                  <a16:creationId xmlns:a16="http://schemas.microsoft.com/office/drawing/2014/main" id="{B6AE8B1E-B18A-4764-8583-5E38CB535E0A}"/>
                </a:ext>
              </a:extLst>
            </p:cNvPr>
            <p:cNvSpPr/>
            <p:nvPr/>
          </p:nvSpPr>
          <p:spPr>
            <a:xfrm>
              <a:off x="18660856" y="9766299"/>
              <a:ext cx="349457" cy="914401"/>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3200" b="1" dirty="0"/>
                <a:t>31</a:t>
              </a:r>
            </a:p>
          </p:txBody>
        </p:sp>
      </p:grpSp>
      <p:sp>
        <p:nvSpPr>
          <p:cNvPr id="3" name="Content Placeholder 2">
            <a:extLst>
              <a:ext uri="{FF2B5EF4-FFF2-40B4-BE49-F238E27FC236}">
                <a16:creationId xmlns:a16="http://schemas.microsoft.com/office/drawing/2014/main" id="{6A7818D8-92CB-4FAC-A339-E6A2E1370E1A}"/>
              </a:ext>
            </a:extLst>
          </p:cNvPr>
          <p:cNvSpPr>
            <a:spLocks noGrp="1"/>
          </p:cNvSpPr>
          <p:nvPr>
            <p:ph sz="half" idx="1"/>
          </p:nvPr>
        </p:nvSpPr>
        <p:spPr>
          <a:xfrm>
            <a:off x="1146599" y="1612900"/>
            <a:ext cx="8079383" cy="6784864"/>
          </a:xfrm>
        </p:spPr>
        <p:txBody>
          <a:bodyPr/>
          <a:lstStyle/>
          <a:p>
            <a:endParaRPr lang="en-US" dirty="0"/>
          </a:p>
        </p:txBody>
      </p:sp>
      <p:pic>
        <p:nvPicPr>
          <p:cNvPr id="8" name="Picture 7">
            <a:extLst>
              <a:ext uri="{FF2B5EF4-FFF2-40B4-BE49-F238E27FC236}">
                <a16:creationId xmlns:a16="http://schemas.microsoft.com/office/drawing/2014/main" id="{2F3774DB-6D5F-4A8E-B9D1-6B4A21987B8A}"/>
              </a:ext>
            </a:extLst>
          </p:cNvPr>
          <p:cNvPicPr>
            <a:picLocks noChangeAspect="1"/>
          </p:cNvPicPr>
          <p:nvPr/>
        </p:nvPicPr>
        <p:blipFill>
          <a:blip r:embed="rId2"/>
          <a:stretch>
            <a:fillRect/>
          </a:stretch>
        </p:blipFill>
        <p:spPr>
          <a:xfrm>
            <a:off x="1351756" y="12700"/>
            <a:ext cx="10363200" cy="9766366"/>
          </a:xfrm>
          <a:prstGeom prst="rect">
            <a:avLst/>
          </a:prstGeom>
        </p:spPr>
      </p:pic>
    </p:spTree>
    <p:extLst>
      <p:ext uri="{BB962C8B-B14F-4D97-AF65-F5344CB8AC3E}">
        <p14:creationId xmlns:p14="http://schemas.microsoft.com/office/powerpoint/2010/main" val="352137098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4">
            <a:extLst>
              <a:ext uri="{FF2B5EF4-FFF2-40B4-BE49-F238E27FC236}">
                <a16:creationId xmlns:a16="http://schemas.microsoft.com/office/drawing/2014/main" id="{A1200106-1CA4-481F-9290-DA719B20AE10}"/>
              </a:ext>
            </a:extLst>
          </p:cNvPr>
          <p:cNvSpPr txBox="1"/>
          <p:nvPr/>
        </p:nvSpPr>
        <p:spPr>
          <a:xfrm>
            <a:off x="132556" y="618168"/>
            <a:ext cx="8991600" cy="689932"/>
          </a:xfrm>
          <a:prstGeom prst="rect">
            <a:avLst/>
          </a:prstGeom>
        </p:spPr>
        <p:txBody>
          <a:bodyPr vert="horz" wrap="square" lIns="0" tIns="12700" rIns="0" bIns="0" rtlCol="0">
            <a:spAutoFit/>
          </a:bodyPr>
          <a:lstStyle/>
          <a:p>
            <a:pPr marL="12700">
              <a:lnSpc>
                <a:spcPct val="100000"/>
              </a:lnSpc>
              <a:spcBef>
                <a:spcPts val="100"/>
              </a:spcBef>
            </a:pPr>
            <a:r>
              <a:rPr lang="pt-BR" sz="4400" b="1" dirty="0">
                <a:solidFill>
                  <a:srgbClr val="FFFFFF"/>
                </a:solidFill>
                <a:cs typeface="Source Sans Pro Light"/>
              </a:rPr>
              <a:t>ANALISIS EKSPLORASI DATA SPASIAL</a:t>
            </a:r>
            <a:endParaRPr lang="pt-BR" sz="4400" b="1" dirty="0">
              <a:cs typeface="Source Sans Pro Light"/>
            </a:endParaRPr>
          </a:p>
        </p:txBody>
      </p:sp>
      <p:grpSp>
        <p:nvGrpSpPr>
          <p:cNvPr id="46" name="Group 45">
            <a:extLst>
              <a:ext uri="{FF2B5EF4-FFF2-40B4-BE49-F238E27FC236}">
                <a16:creationId xmlns:a16="http://schemas.microsoft.com/office/drawing/2014/main" id="{8515F3FC-DA74-415E-8AF0-8117F3B509EB}"/>
              </a:ext>
            </a:extLst>
          </p:cNvPr>
          <p:cNvGrpSpPr/>
          <p:nvPr/>
        </p:nvGrpSpPr>
        <p:grpSpPr>
          <a:xfrm>
            <a:off x="0" y="9766299"/>
            <a:ext cx="19010313" cy="914401"/>
            <a:chOff x="12664977" y="9766299"/>
            <a:chExt cx="6345336" cy="914401"/>
          </a:xfrm>
        </p:grpSpPr>
        <p:sp>
          <p:nvSpPr>
            <p:cNvPr id="47" name="object 3">
              <a:extLst>
                <a:ext uri="{FF2B5EF4-FFF2-40B4-BE49-F238E27FC236}">
                  <a16:creationId xmlns:a16="http://schemas.microsoft.com/office/drawing/2014/main" id="{8FDFA901-576E-4804-8794-945FA5CE4915}"/>
                </a:ext>
              </a:extLst>
            </p:cNvPr>
            <p:cNvSpPr/>
            <p:nvPr/>
          </p:nvSpPr>
          <p:spPr>
            <a:xfrm>
              <a:off x="12664977" y="9766299"/>
              <a:ext cx="6345336" cy="914401"/>
            </a:xfrm>
            <a:custGeom>
              <a:avLst/>
              <a:gdLst/>
              <a:ahLst/>
              <a:cxnLst/>
              <a:rect l="l" t="t" r="r" b="b"/>
              <a:pathLst>
                <a:path w="1883409" h="440055">
                  <a:moveTo>
                    <a:pt x="0" y="0"/>
                  </a:moveTo>
                  <a:lnTo>
                    <a:pt x="0" y="439737"/>
                  </a:lnTo>
                  <a:lnTo>
                    <a:pt x="1883155" y="439737"/>
                  </a:lnTo>
                  <a:lnTo>
                    <a:pt x="1883155" y="0"/>
                  </a:lnTo>
                  <a:lnTo>
                    <a:pt x="0" y="0"/>
                  </a:lnTo>
                  <a:close/>
                </a:path>
              </a:pathLst>
            </a:custGeom>
            <a:solidFill>
              <a:srgbClr val="FF8200"/>
            </a:solidFill>
          </p:spPr>
          <p:txBody>
            <a:bodyPr wrap="square" lIns="0" tIns="0" rIns="0" bIns="0" rtlCol="0"/>
            <a:lstStyle/>
            <a:p>
              <a:pPr>
                <a:spcAft>
                  <a:spcPts val="600"/>
                </a:spcAft>
              </a:pPr>
              <a:r>
                <a:rPr lang="en-US" sz="2800" b="1" dirty="0"/>
                <a:t> LABORATORIUM DATA SCIENCE – PROGRAM STUDI STATISTIKA </a:t>
              </a:r>
            </a:p>
            <a:p>
              <a:pPr>
                <a:spcAft>
                  <a:spcPts val="600"/>
                </a:spcAft>
              </a:pPr>
              <a:r>
                <a:rPr lang="en-US" sz="2800" b="1" dirty="0"/>
                <a:t> UNIVERSITAS ADI BUANA SURABAYA</a:t>
              </a:r>
            </a:p>
          </p:txBody>
        </p:sp>
        <p:sp>
          <p:nvSpPr>
            <p:cNvPr id="48" name="Rectangle 47">
              <a:extLst>
                <a:ext uri="{FF2B5EF4-FFF2-40B4-BE49-F238E27FC236}">
                  <a16:creationId xmlns:a16="http://schemas.microsoft.com/office/drawing/2014/main" id="{B6AE8B1E-B18A-4764-8583-5E38CB535E0A}"/>
                </a:ext>
              </a:extLst>
            </p:cNvPr>
            <p:cNvSpPr/>
            <p:nvPr/>
          </p:nvSpPr>
          <p:spPr>
            <a:xfrm>
              <a:off x="18660856" y="9766299"/>
              <a:ext cx="349457" cy="914401"/>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3200" b="1" dirty="0"/>
                <a:t>32</a:t>
              </a:r>
            </a:p>
          </p:txBody>
        </p:sp>
      </p:grpSp>
      <p:sp>
        <p:nvSpPr>
          <p:cNvPr id="4" name="Content Placeholder 3">
            <a:extLst>
              <a:ext uri="{FF2B5EF4-FFF2-40B4-BE49-F238E27FC236}">
                <a16:creationId xmlns:a16="http://schemas.microsoft.com/office/drawing/2014/main" id="{4DBF52AC-6894-4A1F-A6B0-EAFB1FA6E874}"/>
              </a:ext>
            </a:extLst>
          </p:cNvPr>
          <p:cNvSpPr>
            <a:spLocks noGrp="1"/>
          </p:cNvSpPr>
          <p:nvPr>
            <p:ph sz="half" idx="1"/>
          </p:nvPr>
        </p:nvSpPr>
        <p:spPr>
          <a:xfrm>
            <a:off x="1306959" y="4390569"/>
            <a:ext cx="8079383" cy="5240918"/>
          </a:xfrm>
        </p:spPr>
        <p:txBody>
          <a:bodyPr/>
          <a:lstStyle/>
          <a:p>
            <a:r>
              <a:rPr lang="en-US" dirty="0"/>
              <a:t>Test Decision….?</a:t>
            </a:r>
          </a:p>
        </p:txBody>
      </p:sp>
      <p:pic>
        <p:nvPicPr>
          <p:cNvPr id="5" name="Picture 4">
            <a:extLst>
              <a:ext uri="{FF2B5EF4-FFF2-40B4-BE49-F238E27FC236}">
                <a16:creationId xmlns:a16="http://schemas.microsoft.com/office/drawing/2014/main" id="{F00C017C-27CD-4821-AC82-A22698C621E0}"/>
              </a:ext>
            </a:extLst>
          </p:cNvPr>
          <p:cNvPicPr>
            <a:picLocks noChangeAspect="1"/>
          </p:cNvPicPr>
          <p:nvPr/>
        </p:nvPicPr>
        <p:blipFill>
          <a:blip r:embed="rId2"/>
          <a:stretch>
            <a:fillRect/>
          </a:stretch>
        </p:blipFill>
        <p:spPr>
          <a:xfrm>
            <a:off x="1405922" y="641754"/>
            <a:ext cx="10156634" cy="3768012"/>
          </a:xfrm>
          <a:prstGeom prst="rect">
            <a:avLst/>
          </a:prstGeom>
        </p:spPr>
      </p:pic>
    </p:spTree>
    <p:extLst>
      <p:ext uri="{BB962C8B-B14F-4D97-AF65-F5344CB8AC3E}">
        <p14:creationId xmlns:p14="http://schemas.microsoft.com/office/powerpoint/2010/main" val="186841444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2">
            <a:extLst>
              <a:ext uri="{FF2B5EF4-FFF2-40B4-BE49-F238E27FC236}">
                <a16:creationId xmlns:a16="http://schemas.microsoft.com/office/drawing/2014/main" id="{8140A93D-0449-4A80-AF27-54E6985B212E}"/>
              </a:ext>
            </a:extLst>
          </p:cNvPr>
          <p:cNvSpPr/>
          <p:nvPr/>
        </p:nvSpPr>
        <p:spPr>
          <a:xfrm>
            <a:off x="0" y="523978"/>
            <a:ext cx="8819356" cy="860322"/>
          </a:xfrm>
          <a:custGeom>
            <a:avLst/>
            <a:gdLst/>
            <a:ahLst/>
            <a:cxnLst/>
            <a:rect l="l" t="t" r="r" b="b"/>
            <a:pathLst>
              <a:path w="3883025" h="437515">
                <a:moveTo>
                  <a:pt x="3663867" y="0"/>
                </a:moveTo>
                <a:lnTo>
                  <a:pt x="0" y="0"/>
                </a:lnTo>
                <a:lnTo>
                  <a:pt x="0" y="437153"/>
                </a:lnTo>
                <a:lnTo>
                  <a:pt x="3663867" y="437153"/>
                </a:lnTo>
                <a:lnTo>
                  <a:pt x="3713985" y="431380"/>
                </a:lnTo>
                <a:lnTo>
                  <a:pt x="3759992" y="414936"/>
                </a:lnTo>
                <a:lnTo>
                  <a:pt x="3800576" y="389134"/>
                </a:lnTo>
                <a:lnTo>
                  <a:pt x="3834425" y="355285"/>
                </a:lnTo>
                <a:lnTo>
                  <a:pt x="3860228" y="314701"/>
                </a:lnTo>
                <a:lnTo>
                  <a:pt x="3876671" y="268694"/>
                </a:lnTo>
                <a:lnTo>
                  <a:pt x="3882444" y="218577"/>
                </a:lnTo>
                <a:lnTo>
                  <a:pt x="3876671" y="168459"/>
                </a:lnTo>
                <a:lnTo>
                  <a:pt x="3860228" y="122452"/>
                </a:lnTo>
                <a:lnTo>
                  <a:pt x="3834425" y="81868"/>
                </a:lnTo>
                <a:lnTo>
                  <a:pt x="3800576" y="48018"/>
                </a:lnTo>
                <a:lnTo>
                  <a:pt x="3759992" y="22216"/>
                </a:lnTo>
                <a:lnTo>
                  <a:pt x="3713985" y="5772"/>
                </a:lnTo>
                <a:lnTo>
                  <a:pt x="3663867" y="0"/>
                </a:lnTo>
                <a:close/>
              </a:path>
            </a:pathLst>
          </a:custGeom>
          <a:solidFill>
            <a:srgbClr val="00A0F0"/>
          </a:solidFill>
        </p:spPr>
        <p:txBody>
          <a:bodyPr wrap="square" lIns="0" tIns="0" rIns="0" bIns="0" rtlCol="0"/>
          <a:lstStyle/>
          <a:p>
            <a:endParaRPr/>
          </a:p>
        </p:txBody>
      </p:sp>
      <p:sp>
        <p:nvSpPr>
          <p:cNvPr id="7" name="object 4">
            <a:extLst>
              <a:ext uri="{FF2B5EF4-FFF2-40B4-BE49-F238E27FC236}">
                <a16:creationId xmlns:a16="http://schemas.microsoft.com/office/drawing/2014/main" id="{A1200106-1CA4-481F-9290-DA719B20AE10}"/>
              </a:ext>
            </a:extLst>
          </p:cNvPr>
          <p:cNvSpPr txBox="1"/>
          <p:nvPr/>
        </p:nvSpPr>
        <p:spPr>
          <a:xfrm>
            <a:off x="132556" y="618168"/>
            <a:ext cx="8991600" cy="689932"/>
          </a:xfrm>
          <a:prstGeom prst="rect">
            <a:avLst/>
          </a:prstGeom>
        </p:spPr>
        <p:txBody>
          <a:bodyPr vert="horz" wrap="square" lIns="0" tIns="12700" rIns="0" bIns="0" rtlCol="0">
            <a:spAutoFit/>
          </a:bodyPr>
          <a:lstStyle/>
          <a:p>
            <a:pPr marL="12700">
              <a:lnSpc>
                <a:spcPct val="100000"/>
              </a:lnSpc>
              <a:spcBef>
                <a:spcPts val="100"/>
              </a:spcBef>
            </a:pPr>
            <a:r>
              <a:rPr lang="pt-BR" sz="4400" b="1" dirty="0">
                <a:solidFill>
                  <a:srgbClr val="FFFFFF"/>
                </a:solidFill>
                <a:cs typeface="Source Sans Pro Light"/>
              </a:rPr>
              <a:t>ANALISIS EKSPLORASI DATA SPASIAL</a:t>
            </a:r>
            <a:endParaRPr lang="pt-BR" sz="4400" b="1" dirty="0">
              <a:cs typeface="Source Sans Pro Light"/>
            </a:endParaRPr>
          </a:p>
        </p:txBody>
      </p:sp>
      <p:grpSp>
        <p:nvGrpSpPr>
          <p:cNvPr id="46" name="Group 45">
            <a:extLst>
              <a:ext uri="{FF2B5EF4-FFF2-40B4-BE49-F238E27FC236}">
                <a16:creationId xmlns:a16="http://schemas.microsoft.com/office/drawing/2014/main" id="{8515F3FC-DA74-415E-8AF0-8117F3B509EB}"/>
              </a:ext>
            </a:extLst>
          </p:cNvPr>
          <p:cNvGrpSpPr/>
          <p:nvPr/>
        </p:nvGrpSpPr>
        <p:grpSpPr>
          <a:xfrm>
            <a:off x="0" y="9766299"/>
            <a:ext cx="19010313" cy="914401"/>
            <a:chOff x="12664977" y="9766299"/>
            <a:chExt cx="6345336" cy="914401"/>
          </a:xfrm>
        </p:grpSpPr>
        <p:sp>
          <p:nvSpPr>
            <p:cNvPr id="47" name="object 3">
              <a:extLst>
                <a:ext uri="{FF2B5EF4-FFF2-40B4-BE49-F238E27FC236}">
                  <a16:creationId xmlns:a16="http://schemas.microsoft.com/office/drawing/2014/main" id="{8FDFA901-576E-4804-8794-945FA5CE4915}"/>
                </a:ext>
              </a:extLst>
            </p:cNvPr>
            <p:cNvSpPr/>
            <p:nvPr/>
          </p:nvSpPr>
          <p:spPr>
            <a:xfrm>
              <a:off x="12664977" y="9766299"/>
              <a:ext cx="6345336" cy="914401"/>
            </a:xfrm>
            <a:custGeom>
              <a:avLst/>
              <a:gdLst/>
              <a:ahLst/>
              <a:cxnLst/>
              <a:rect l="l" t="t" r="r" b="b"/>
              <a:pathLst>
                <a:path w="1883409" h="440055">
                  <a:moveTo>
                    <a:pt x="0" y="0"/>
                  </a:moveTo>
                  <a:lnTo>
                    <a:pt x="0" y="439737"/>
                  </a:lnTo>
                  <a:lnTo>
                    <a:pt x="1883155" y="439737"/>
                  </a:lnTo>
                  <a:lnTo>
                    <a:pt x="1883155" y="0"/>
                  </a:lnTo>
                  <a:lnTo>
                    <a:pt x="0" y="0"/>
                  </a:lnTo>
                  <a:close/>
                </a:path>
              </a:pathLst>
            </a:custGeom>
            <a:solidFill>
              <a:srgbClr val="FF8200"/>
            </a:solidFill>
          </p:spPr>
          <p:txBody>
            <a:bodyPr wrap="square" lIns="0" tIns="0" rIns="0" bIns="0" rtlCol="0"/>
            <a:lstStyle/>
            <a:p>
              <a:pPr>
                <a:spcAft>
                  <a:spcPts val="600"/>
                </a:spcAft>
              </a:pPr>
              <a:r>
                <a:rPr lang="en-US" sz="2800" b="1" dirty="0"/>
                <a:t> LABORATORIUM DATA SCIENCE – PROGRAM STUDI STATISTIKA </a:t>
              </a:r>
            </a:p>
            <a:p>
              <a:pPr>
                <a:spcAft>
                  <a:spcPts val="600"/>
                </a:spcAft>
              </a:pPr>
              <a:r>
                <a:rPr lang="en-US" sz="2800" b="1" dirty="0"/>
                <a:t> UNIVERSITAS ADI BUANA SURABAYA</a:t>
              </a:r>
            </a:p>
          </p:txBody>
        </p:sp>
        <p:sp>
          <p:nvSpPr>
            <p:cNvPr id="48" name="Rectangle 47">
              <a:extLst>
                <a:ext uri="{FF2B5EF4-FFF2-40B4-BE49-F238E27FC236}">
                  <a16:creationId xmlns:a16="http://schemas.microsoft.com/office/drawing/2014/main" id="{B6AE8B1E-B18A-4764-8583-5E38CB535E0A}"/>
                </a:ext>
              </a:extLst>
            </p:cNvPr>
            <p:cNvSpPr/>
            <p:nvPr/>
          </p:nvSpPr>
          <p:spPr>
            <a:xfrm>
              <a:off x="18660856" y="9766299"/>
              <a:ext cx="349457" cy="914401"/>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3200" b="1" dirty="0"/>
                <a:t>33</a:t>
              </a:r>
            </a:p>
          </p:txBody>
        </p:sp>
      </p:grpSp>
      <p:sp>
        <p:nvSpPr>
          <p:cNvPr id="3" name="Content Placeholder 2">
            <a:extLst>
              <a:ext uri="{FF2B5EF4-FFF2-40B4-BE49-F238E27FC236}">
                <a16:creationId xmlns:a16="http://schemas.microsoft.com/office/drawing/2014/main" id="{6A7818D8-92CB-4FAC-A339-E6A2E1370E1A}"/>
              </a:ext>
            </a:extLst>
          </p:cNvPr>
          <p:cNvSpPr>
            <a:spLocks noGrp="1"/>
          </p:cNvSpPr>
          <p:nvPr>
            <p:ph sz="half" idx="1"/>
          </p:nvPr>
        </p:nvSpPr>
        <p:spPr>
          <a:xfrm>
            <a:off x="1146599" y="1612900"/>
            <a:ext cx="15826157" cy="6784864"/>
          </a:xfrm>
        </p:spPr>
        <p:txBody>
          <a:bodyPr>
            <a:normAutofit/>
          </a:bodyPr>
          <a:lstStyle/>
          <a:p>
            <a:r>
              <a:rPr lang="en-US" sz="4400" b="1" dirty="0" err="1"/>
              <a:t>Morans</a:t>
            </a:r>
            <a:r>
              <a:rPr lang="en-US" sz="4400" b="1" dirty="0"/>
              <a:t> Scatterplot : </a:t>
            </a:r>
            <a:r>
              <a:rPr lang="en-US" sz="4400" b="1" dirty="0">
                <a:solidFill>
                  <a:srgbClr val="000000"/>
                </a:solidFill>
              </a:rPr>
              <a:t>Regression: Lx on x</a:t>
            </a:r>
          </a:p>
          <a:p>
            <a:pPr lvl="7"/>
            <a:endParaRPr lang="en-US" sz="2841" b="1" dirty="0">
              <a:solidFill>
                <a:srgbClr val="000000"/>
              </a:solidFill>
            </a:endParaRPr>
          </a:p>
          <a:p>
            <a:pPr lvl="7"/>
            <a:r>
              <a:rPr lang="en-US" sz="4000" b="1" dirty="0" err="1">
                <a:solidFill>
                  <a:srgbClr val="000000"/>
                </a:solidFill>
              </a:rPr>
              <a:t>Estimasi</a:t>
            </a:r>
            <a:r>
              <a:rPr lang="en-US" sz="4000" b="1" dirty="0">
                <a:solidFill>
                  <a:srgbClr val="000000"/>
                </a:solidFill>
              </a:rPr>
              <a:t> ordinary least square (OLS)…?</a:t>
            </a:r>
            <a:endParaRPr lang="en-US" sz="4000" b="1" dirty="0"/>
          </a:p>
        </p:txBody>
      </p:sp>
      <p:pic>
        <p:nvPicPr>
          <p:cNvPr id="4" name="Picture 3">
            <a:extLst>
              <a:ext uri="{FF2B5EF4-FFF2-40B4-BE49-F238E27FC236}">
                <a16:creationId xmlns:a16="http://schemas.microsoft.com/office/drawing/2014/main" id="{99450CA0-C30C-432E-9E0D-81A6A17282B8}"/>
              </a:ext>
            </a:extLst>
          </p:cNvPr>
          <p:cNvPicPr>
            <a:picLocks noChangeAspect="1"/>
          </p:cNvPicPr>
          <p:nvPr/>
        </p:nvPicPr>
        <p:blipFill>
          <a:blip r:embed="rId2"/>
          <a:stretch>
            <a:fillRect/>
          </a:stretch>
        </p:blipFill>
        <p:spPr>
          <a:xfrm>
            <a:off x="1580356" y="2594428"/>
            <a:ext cx="3962400" cy="4040094"/>
          </a:xfrm>
          <a:prstGeom prst="rect">
            <a:avLst/>
          </a:prstGeom>
        </p:spPr>
      </p:pic>
      <p:pic>
        <p:nvPicPr>
          <p:cNvPr id="8" name="Picture 7">
            <a:extLst>
              <a:ext uri="{FF2B5EF4-FFF2-40B4-BE49-F238E27FC236}">
                <a16:creationId xmlns:a16="http://schemas.microsoft.com/office/drawing/2014/main" id="{6B261975-8999-416A-842E-A60468950D26}"/>
              </a:ext>
            </a:extLst>
          </p:cNvPr>
          <p:cNvPicPr>
            <a:picLocks noChangeAspect="1"/>
          </p:cNvPicPr>
          <p:nvPr/>
        </p:nvPicPr>
        <p:blipFill>
          <a:blip r:embed="rId3"/>
          <a:stretch>
            <a:fillRect/>
          </a:stretch>
        </p:blipFill>
        <p:spPr>
          <a:xfrm>
            <a:off x="6714331" y="3822700"/>
            <a:ext cx="6977063" cy="1143000"/>
          </a:xfrm>
          <a:prstGeom prst="rect">
            <a:avLst/>
          </a:prstGeom>
        </p:spPr>
      </p:pic>
    </p:spTree>
    <p:extLst>
      <p:ext uri="{BB962C8B-B14F-4D97-AF65-F5344CB8AC3E}">
        <p14:creationId xmlns:p14="http://schemas.microsoft.com/office/powerpoint/2010/main" val="11327600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2">
            <a:extLst>
              <a:ext uri="{FF2B5EF4-FFF2-40B4-BE49-F238E27FC236}">
                <a16:creationId xmlns:a16="http://schemas.microsoft.com/office/drawing/2014/main" id="{8140A93D-0449-4A80-AF27-54E6985B212E}"/>
              </a:ext>
            </a:extLst>
          </p:cNvPr>
          <p:cNvSpPr/>
          <p:nvPr/>
        </p:nvSpPr>
        <p:spPr>
          <a:xfrm>
            <a:off x="0" y="523978"/>
            <a:ext cx="8819356" cy="860322"/>
          </a:xfrm>
          <a:custGeom>
            <a:avLst/>
            <a:gdLst/>
            <a:ahLst/>
            <a:cxnLst/>
            <a:rect l="l" t="t" r="r" b="b"/>
            <a:pathLst>
              <a:path w="3883025" h="437515">
                <a:moveTo>
                  <a:pt x="3663867" y="0"/>
                </a:moveTo>
                <a:lnTo>
                  <a:pt x="0" y="0"/>
                </a:lnTo>
                <a:lnTo>
                  <a:pt x="0" y="437153"/>
                </a:lnTo>
                <a:lnTo>
                  <a:pt x="3663867" y="437153"/>
                </a:lnTo>
                <a:lnTo>
                  <a:pt x="3713985" y="431380"/>
                </a:lnTo>
                <a:lnTo>
                  <a:pt x="3759992" y="414936"/>
                </a:lnTo>
                <a:lnTo>
                  <a:pt x="3800576" y="389134"/>
                </a:lnTo>
                <a:lnTo>
                  <a:pt x="3834425" y="355285"/>
                </a:lnTo>
                <a:lnTo>
                  <a:pt x="3860228" y="314701"/>
                </a:lnTo>
                <a:lnTo>
                  <a:pt x="3876671" y="268694"/>
                </a:lnTo>
                <a:lnTo>
                  <a:pt x="3882444" y="218577"/>
                </a:lnTo>
                <a:lnTo>
                  <a:pt x="3876671" y="168459"/>
                </a:lnTo>
                <a:lnTo>
                  <a:pt x="3860228" y="122452"/>
                </a:lnTo>
                <a:lnTo>
                  <a:pt x="3834425" y="81868"/>
                </a:lnTo>
                <a:lnTo>
                  <a:pt x="3800576" y="48018"/>
                </a:lnTo>
                <a:lnTo>
                  <a:pt x="3759992" y="22216"/>
                </a:lnTo>
                <a:lnTo>
                  <a:pt x="3713985" y="5772"/>
                </a:lnTo>
                <a:lnTo>
                  <a:pt x="3663867" y="0"/>
                </a:lnTo>
                <a:close/>
              </a:path>
            </a:pathLst>
          </a:custGeom>
          <a:solidFill>
            <a:srgbClr val="00A0F0"/>
          </a:solidFill>
        </p:spPr>
        <p:txBody>
          <a:bodyPr wrap="square" lIns="0" tIns="0" rIns="0" bIns="0" rtlCol="0"/>
          <a:lstStyle/>
          <a:p>
            <a:endParaRPr/>
          </a:p>
        </p:txBody>
      </p:sp>
      <p:sp>
        <p:nvSpPr>
          <p:cNvPr id="7" name="object 4">
            <a:extLst>
              <a:ext uri="{FF2B5EF4-FFF2-40B4-BE49-F238E27FC236}">
                <a16:creationId xmlns:a16="http://schemas.microsoft.com/office/drawing/2014/main" id="{A1200106-1CA4-481F-9290-DA719B20AE10}"/>
              </a:ext>
            </a:extLst>
          </p:cNvPr>
          <p:cNvSpPr txBox="1"/>
          <p:nvPr/>
        </p:nvSpPr>
        <p:spPr>
          <a:xfrm>
            <a:off x="132556" y="618168"/>
            <a:ext cx="8991600" cy="689932"/>
          </a:xfrm>
          <a:prstGeom prst="rect">
            <a:avLst/>
          </a:prstGeom>
        </p:spPr>
        <p:txBody>
          <a:bodyPr vert="horz" wrap="square" lIns="0" tIns="12700" rIns="0" bIns="0" rtlCol="0">
            <a:spAutoFit/>
          </a:bodyPr>
          <a:lstStyle/>
          <a:p>
            <a:pPr marL="12700">
              <a:lnSpc>
                <a:spcPct val="100000"/>
              </a:lnSpc>
              <a:spcBef>
                <a:spcPts val="100"/>
              </a:spcBef>
            </a:pPr>
            <a:r>
              <a:rPr lang="pt-BR" sz="4400" b="1" dirty="0">
                <a:solidFill>
                  <a:srgbClr val="FFFFFF"/>
                </a:solidFill>
                <a:cs typeface="Source Sans Pro Light"/>
              </a:rPr>
              <a:t>ANALISIS EKSPLORASI DATA SPASIAL</a:t>
            </a:r>
            <a:endParaRPr lang="pt-BR" sz="4400" b="1" dirty="0">
              <a:cs typeface="Source Sans Pro Light"/>
            </a:endParaRPr>
          </a:p>
        </p:txBody>
      </p:sp>
      <p:grpSp>
        <p:nvGrpSpPr>
          <p:cNvPr id="46" name="Group 45">
            <a:extLst>
              <a:ext uri="{FF2B5EF4-FFF2-40B4-BE49-F238E27FC236}">
                <a16:creationId xmlns:a16="http://schemas.microsoft.com/office/drawing/2014/main" id="{8515F3FC-DA74-415E-8AF0-8117F3B509EB}"/>
              </a:ext>
            </a:extLst>
          </p:cNvPr>
          <p:cNvGrpSpPr/>
          <p:nvPr/>
        </p:nvGrpSpPr>
        <p:grpSpPr>
          <a:xfrm>
            <a:off x="0" y="9766299"/>
            <a:ext cx="19010313" cy="914401"/>
            <a:chOff x="12664977" y="9766299"/>
            <a:chExt cx="6345336" cy="914401"/>
          </a:xfrm>
        </p:grpSpPr>
        <p:sp>
          <p:nvSpPr>
            <p:cNvPr id="47" name="object 3">
              <a:extLst>
                <a:ext uri="{FF2B5EF4-FFF2-40B4-BE49-F238E27FC236}">
                  <a16:creationId xmlns:a16="http://schemas.microsoft.com/office/drawing/2014/main" id="{8FDFA901-576E-4804-8794-945FA5CE4915}"/>
                </a:ext>
              </a:extLst>
            </p:cNvPr>
            <p:cNvSpPr/>
            <p:nvPr/>
          </p:nvSpPr>
          <p:spPr>
            <a:xfrm>
              <a:off x="12664977" y="9766299"/>
              <a:ext cx="6345336" cy="914401"/>
            </a:xfrm>
            <a:custGeom>
              <a:avLst/>
              <a:gdLst/>
              <a:ahLst/>
              <a:cxnLst/>
              <a:rect l="l" t="t" r="r" b="b"/>
              <a:pathLst>
                <a:path w="1883409" h="440055">
                  <a:moveTo>
                    <a:pt x="0" y="0"/>
                  </a:moveTo>
                  <a:lnTo>
                    <a:pt x="0" y="439737"/>
                  </a:lnTo>
                  <a:lnTo>
                    <a:pt x="1883155" y="439737"/>
                  </a:lnTo>
                  <a:lnTo>
                    <a:pt x="1883155" y="0"/>
                  </a:lnTo>
                  <a:lnTo>
                    <a:pt x="0" y="0"/>
                  </a:lnTo>
                  <a:close/>
                </a:path>
              </a:pathLst>
            </a:custGeom>
            <a:solidFill>
              <a:srgbClr val="FF8200"/>
            </a:solidFill>
          </p:spPr>
          <p:txBody>
            <a:bodyPr wrap="square" lIns="0" tIns="0" rIns="0" bIns="0" rtlCol="0"/>
            <a:lstStyle/>
            <a:p>
              <a:pPr>
                <a:spcAft>
                  <a:spcPts val="600"/>
                </a:spcAft>
              </a:pPr>
              <a:r>
                <a:rPr lang="en-US" sz="2800" b="1" dirty="0"/>
                <a:t> LABORATORIUM DATA SCIENCE – PROGRAM STUDI STATISTIKA </a:t>
              </a:r>
            </a:p>
            <a:p>
              <a:pPr>
                <a:spcAft>
                  <a:spcPts val="600"/>
                </a:spcAft>
              </a:pPr>
              <a:r>
                <a:rPr lang="en-US" sz="2800" b="1" dirty="0"/>
                <a:t> UNIVERSITAS ADI BUANA SURABAYA</a:t>
              </a:r>
            </a:p>
          </p:txBody>
        </p:sp>
        <p:sp>
          <p:nvSpPr>
            <p:cNvPr id="48" name="Rectangle 47">
              <a:extLst>
                <a:ext uri="{FF2B5EF4-FFF2-40B4-BE49-F238E27FC236}">
                  <a16:creationId xmlns:a16="http://schemas.microsoft.com/office/drawing/2014/main" id="{B6AE8B1E-B18A-4764-8583-5E38CB535E0A}"/>
                </a:ext>
              </a:extLst>
            </p:cNvPr>
            <p:cNvSpPr/>
            <p:nvPr/>
          </p:nvSpPr>
          <p:spPr>
            <a:xfrm>
              <a:off x="18660856" y="9766299"/>
              <a:ext cx="349457" cy="914401"/>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3200" b="1" dirty="0"/>
                <a:t>34</a:t>
              </a:r>
            </a:p>
          </p:txBody>
        </p:sp>
      </p:grpSp>
      <p:sp>
        <p:nvSpPr>
          <p:cNvPr id="3" name="Content Placeholder 2">
            <a:extLst>
              <a:ext uri="{FF2B5EF4-FFF2-40B4-BE49-F238E27FC236}">
                <a16:creationId xmlns:a16="http://schemas.microsoft.com/office/drawing/2014/main" id="{6A7818D8-92CB-4FAC-A339-E6A2E1370E1A}"/>
              </a:ext>
            </a:extLst>
          </p:cNvPr>
          <p:cNvSpPr>
            <a:spLocks noGrp="1"/>
          </p:cNvSpPr>
          <p:nvPr>
            <p:ph sz="half" idx="1"/>
          </p:nvPr>
        </p:nvSpPr>
        <p:spPr>
          <a:xfrm>
            <a:off x="1146599" y="1612900"/>
            <a:ext cx="8079383" cy="6784864"/>
          </a:xfrm>
        </p:spPr>
        <p:txBody>
          <a:bodyPr/>
          <a:lstStyle/>
          <a:p>
            <a:r>
              <a:rPr lang="en-US" sz="4000" b="1" dirty="0" err="1"/>
              <a:t>Morans</a:t>
            </a:r>
            <a:r>
              <a:rPr lang="en-US" sz="4000" b="1" dirty="0"/>
              <a:t> Scatterplot</a:t>
            </a:r>
            <a:endParaRPr lang="en-US" dirty="0"/>
          </a:p>
        </p:txBody>
      </p:sp>
      <p:pic>
        <p:nvPicPr>
          <p:cNvPr id="2" name="Picture 1">
            <a:extLst>
              <a:ext uri="{FF2B5EF4-FFF2-40B4-BE49-F238E27FC236}">
                <a16:creationId xmlns:a16="http://schemas.microsoft.com/office/drawing/2014/main" id="{7401571F-BED3-46F5-BB3F-8C3F1F87EBAD}"/>
              </a:ext>
            </a:extLst>
          </p:cNvPr>
          <p:cNvPicPr>
            <a:picLocks noChangeAspect="1"/>
          </p:cNvPicPr>
          <p:nvPr/>
        </p:nvPicPr>
        <p:blipFill>
          <a:blip r:embed="rId2"/>
          <a:stretch>
            <a:fillRect/>
          </a:stretch>
        </p:blipFill>
        <p:spPr>
          <a:xfrm>
            <a:off x="1146598" y="2330107"/>
            <a:ext cx="9806357" cy="7020461"/>
          </a:xfrm>
          <a:prstGeom prst="rect">
            <a:avLst/>
          </a:prstGeom>
        </p:spPr>
      </p:pic>
      <p:pic>
        <p:nvPicPr>
          <p:cNvPr id="4" name="Picture 3">
            <a:extLst>
              <a:ext uri="{FF2B5EF4-FFF2-40B4-BE49-F238E27FC236}">
                <a16:creationId xmlns:a16="http://schemas.microsoft.com/office/drawing/2014/main" id="{6D7FCBF5-DDBA-4598-8616-FB996234A95B}"/>
              </a:ext>
            </a:extLst>
          </p:cNvPr>
          <p:cNvPicPr/>
          <p:nvPr/>
        </p:nvPicPr>
        <p:blipFill>
          <a:blip r:embed="rId3"/>
          <a:stretch>
            <a:fillRect/>
          </a:stretch>
        </p:blipFill>
        <p:spPr>
          <a:xfrm>
            <a:off x="9764488" y="323860"/>
            <a:ext cx="8079382" cy="5022839"/>
          </a:xfrm>
          <a:prstGeom prst="rect">
            <a:avLst/>
          </a:prstGeom>
          <a:ln>
            <a:solidFill>
              <a:schemeClr val="tx1"/>
            </a:solidFill>
          </a:ln>
        </p:spPr>
      </p:pic>
      <p:pic>
        <p:nvPicPr>
          <p:cNvPr id="5" name="Picture 4">
            <a:extLst>
              <a:ext uri="{FF2B5EF4-FFF2-40B4-BE49-F238E27FC236}">
                <a16:creationId xmlns:a16="http://schemas.microsoft.com/office/drawing/2014/main" id="{B9804920-4C66-48D7-8D10-0E489D65EF25}"/>
              </a:ext>
            </a:extLst>
          </p:cNvPr>
          <p:cNvPicPr>
            <a:picLocks noChangeAspect="1"/>
          </p:cNvPicPr>
          <p:nvPr/>
        </p:nvPicPr>
        <p:blipFill>
          <a:blip r:embed="rId4"/>
          <a:stretch>
            <a:fillRect/>
          </a:stretch>
        </p:blipFill>
        <p:spPr>
          <a:xfrm>
            <a:off x="9764488" y="5546780"/>
            <a:ext cx="8325268" cy="3305120"/>
          </a:xfrm>
          <a:prstGeom prst="rect">
            <a:avLst/>
          </a:prstGeom>
        </p:spPr>
      </p:pic>
    </p:spTree>
    <p:extLst>
      <p:ext uri="{BB962C8B-B14F-4D97-AF65-F5344CB8AC3E}">
        <p14:creationId xmlns:p14="http://schemas.microsoft.com/office/powerpoint/2010/main" val="111171316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2">
            <a:extLst>
              <a:ext uri="{FF2B5EF4-FFF2-40B4-BE49-F238E27FC236}">
                <a16:creationId xmlns:a16="http://schemas.microsoft.com/office/drawing/2014/main" id="{8140A93D-0449-4A80-AF27-54E6985B212E}"/>
              </a:ext>
            </a:extLst>
          </p:cNvPr>
          <p:cNvSpPr/>
          <p:nvPr/>
        </p:nvSpPr>
        <p:spPr>
          <a:xfrm>
            <a:off x="0" y="523978"/>
            <a:ext cx="8819356" cy="860322"/>
          </a:xfrm>
          <a:custGeom>
            <a:avLst/>
            <a:gdLst/>
            <a:ahLst/>
            <a:cxnLst/>
            <a:rect l="l" t="t" r="r" b="b"/>
            <a:pathLst>
              <a:path w="3883025" h="437515">
                <a:moveTo>
                  <a:pt x="3663867" y="0"/>
                </a:moveTo>
                <a:lnTo>
                  <a:pt x="0" y="0"/>
                </a:lnTo>
                <a:lnTo>
                  <a:pt x="0" y="437153"/>
                </a:lnTo>
                <a:lnTo>
                  <a:pt x="3663867" y="437153"/>
                </a:lnTo>
                <a:lnTo>
                  <a:pt x="3713985" y="431380"/>
                </a:lnTo>
                <a:lnTo>
                  <a:pt x="3759992" y="414936"/>
                </a:lnTo>
                <a:lnTo>
                  <a:pt x="3800576" y="389134"/>
                </a:lnTo>
                <a:lnTo>
                  <a:pt x="3834425" y="355285"/>
                </a:lnTo>
                <a:lnTo>
                  <a:pt x="3860228" y="314701"/>
                </a:lnTo>
                <a:lnTo>
                  <a:pt x="3876671" y="268694"/>
                </a:lnTo>
                <a:lnTo>
                  <a:pt x="3882444" y="218577"/>
                </a:lnTo>
                <a:lnTo>
                  <a:pt x="3876671" y="168459"/>
                </a:lnTo>
                <a:lnTo>
                  <a:pt x="3860228" y="122452"/>
                </a:lnTo>
                <a:lnTo>
                  <a:pt x="3834425" y="81868"/>
                </a:lnTo>
                <a:lnTo>
                  <a:pt x="3800576" y="48018"/>
                </a:lnTo>
                <a:lnTo>
                  <a:pt x="3759992" y="22216"/>
                </a:lnTo>
                <a:lnTo>
                  <a:pt x="3713985" y="5772"/>
                </a:lnTo>
                <a:lnTo>
                  <a:pt x="3663867" y="0"/>
                </a:lnTo>
                <a:close/>
              </a:path>
            </a:pathLst>
          </a:custGeom>
          <a:solidFill>
            <a:srgbClr val="00A0F0"/>
          </a:solidFill>
        </p:spPr>
        <p:txBody>
          <a:bodyPr wrap="square" lIns="0" tIns="0" rIns="0" bIns="0" rtlCol="0"/>
          <a:lstStyle/>
          <a:p>
            <a:endParaRPr/>
          </a:p>
        </p:txBody>
      </p:sp>
      <p:sp>
        <p:nvSpPr>
          <p:cNvPr id="7" name="object 4">
            <a:extLst>
              <a:ext uri="{FF2B5EF4-FFF2-40B4-BE49-F238E27FC236}">
                <a16:creationId xmlns:a16="http://schemas.microsoft.com/office/drawing/2014/main" id="{A1200106-1CA4-481F-9290-DA719B20AE10}"/>
              </a:ext>
            </a:extLst>
          </p:cNvPr>
          <p:cNvSpPr txBox="1"/>
          <p:nvPr/>
        </p:nvSpPr>
        <p:spPr>
          <a:xfrm>
            <a:off x="132556" y="618168"/>
            <a:ext cx="8991600" cy="689932"/>
          </a:xfrm>
          <a:prstGeom prst="rect">
            <a:avLst/>
          </a:prstGeom>
        </p:spPr>
        <p:txBody>
          <a:bodyPr vert="horz" wrap="square" lIns="0" tIns="12700" rIns="0" bIns="0" rtlCol="0">
            <a:spAutoFit/>
          </a:bodyPr>
          <a:lstStyle/>
          <a:p>
            <a:pPr marL="12700">
              <a:lnSpc>
                <a:spcPct val="100000"/>
              </a:lnSpc>
              <a:spcBef>
                <a:spcPts val="100"/>
              </a:spcBef>
            </a:pPr>
            <a:r>
              <a:rPr lang="pt-BR" sz="4400" b="1" dirty="0">
                <a:solidFill>
                  <a:srgbClr val="FFFFFF"/>
                </a:solidFill>
                <a:cs typeface="Source Sans Pro Light"/>
              </a:rPr>
              <a:t>ANALISIS EKSPLORASI DATA SPASIAL</a:t>
            </a:r>
            <a:endParaRPr lang="pt-BR" sz="4400" b="1" dirty="0">
              <a:cs typeface="Source Sans Pro Light"/>
            </a:endParaRPr>
          </a:p>
        </p:txBody>
      </p:sp>
      <p:grpSp>
        <p:nvGrpSpPr>
          <p:cNvPr id="46" name="Group 45">
            <a:extLst>
              <a:ext uri="{FF2B5EF4-FFF2-40B4-BE49-F238E27FC236}">
                <a16:creationId xmlns:a16="http://schemas.microsoft.com/office/drawing/2014/main" id="{8515F3FC-DA74-415E-8AF0-8117F3B509EB}"/>
              </a:ext>
            </a:extLst>
          </p:cNvPr>
          <p:cNvGrpSpPr/>
          <p:nvPr/>
        </p:nvGrpSpPr>
        <p:grpSpPr>
          <a:xfrm>
            <a:off x="0" y="9766299"/>
            <a:ext cx="19010313" cy="914401"/>
            <a:chOff x="12664977" y="9766299"/>
            <a:chExt cx="6345336" cy="914401"/>
          </a:xfrm>
        </p:grpSpPr>
        <p:sp>
          <p:nvSpPr>
            <p:cNvPr id="47" name="object 3">
              <a:extLst>
                <a:ext uri="{FF2B5EF4-FFF2-40B4-BE49-F238E27FC236}">
                  <a16:creationId xmlns:a16="http://schemas.microsoft.com/office/drawing/2014/main" id="{8FDFA901-576E-4804-8794-945FA5CE4915}"/>
                </a:ext>
              </a:extLst>
            </p:cNvPr>
            <p:cNvSpPr/>
            <p:nvPr/>
          </p:nvSpPr>
          <p:spPr>
            <a:xfrm>
              <a:off x="12664977" y="9766299"/>
              <a:ext cx="6345336" cy="914401"/>
            </a:xfrm>
            <a:custGeom>
              <a:avLst/>
              <a:gdLst/>
              <a:ahLst/>
              <a:cxnLst/>
              <a:rect l="l" t="t" r="r" b="b"/>
              <a:pathLst>
                <a:path w="1883409" h="440055">
                  <a:moveTo>
                    <a:pt x="0" y="0"/>
                  </a:moveTo>
                  <a:lnTo>
                    <a:pt x="0" y="439737"/>
                  </a:lnTo>
                  <a:lnTo>
                    <a:pt x="1883155" y="439737"/>
                  </a:lnTo>
                  <a:lnTo>
                    <a:pt x="1883155" y="0"/>
                  </a:lnTo>
                  <a:lnTo>
                    <a:pt x="0" y="0"/>
                  </a:lnTo>
                  <a:close/>
                </a:path>
              </a:pathLst>
            </a:custGeom>
            <a:solidFill>
              <a:srgbClr val="FF8200"/>
            </a:solidFill>
          </p:spPr>
          <p:txBody>
            <a:bodyPr wrap="square" lIns="0" tIns="0" rIns="0" bIns="0" rtlCol="0"/>
            <a:lstStyle/>
            <a:p>
              <a:pPr>
                <a:spcAft>
                  <a:spcPts val="600"/>
                </a:spcAft>
              </a:pPr>
              <a:r>
                <a:rPr lang="en-US" sz="2800" b="1" dirty="0"/>
                <a:t> LABORATORIUM DATA SCIENCE – PROGRAM STUDI STATISTIKA </a:t>
              </a:r>
            </a:p>
            <a:p>
              <a:pPr>
                <a:spcAft>
                  <a:spcPts val="600"/>
                </a:spcAft>
              </a:pPr>
              <a:r>
                <a:rPr lang="en-US" sz="2800" b="1" dirty="0"/>
                <a:t> UNIVERSITAS ADI BUANA SURABAYA</a:t>
              </a:r>
            </a:p>
          </p:txBody>
        </p:sp>
        <p:sp>
          <p:nvSpPr>
            <p:cNvPr id="48" name="Rectangle 47">
              <a:extLst>
                <a:ext uri="{FF2B5EF4-FFF2-40B4-BE49-F238E27FC236}">
                  <a16:creationId xmlns:a16="http://schemas.microsoft.com/office/drawing/2014/main" id="{B6AE8B1E-B18A-4764-8583-5E38CB535E0A}"/>
                </a:ext>
              </a:extLst>
            </p:cNvPr>
            <p:cNvSpPr/>
            <p:nvPr/>
          </p:nvSpPr>
          <p:spPr>
            <a:xfrm>
              <a:off x="18660856" y="9766299"/>
              <a:ext cx="349457" cy="914401"/>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3200" b="1" dirty="0"/>
                <a:t>35</a:t>
              </a:r>
            </a:p>
          </p:txBody>
        </p:sp>
      </p:grpSp>
      <p:sp>
        <p:nvSpPr>
          <p:cNvPr id="3" name="Content Placeholder 2">
            <a:extLst>
              <a:ext uri="{FF2B5EF4-FFF2-40B4-BE49-F238E27FC236}">
                <a16:creationId xmlns:a16="http://schemas.microsoft.com/office/drawing/2014/main" id="{6A7818D8-92CB-4FAC-A339-E6A2E1370E1A}"/>
              </a:ext>
            </a:extLst>
          </p:cNvPr>
          <p:cNvSpPr>
            <a:spLocks noGrp="1"/>
          </p:cNvSpPr>
          <p:nvPr>
            <p:ph sz="half" idx="1"/>
          </p:nvPr>
        </p:nvSpPr>
        <p:spPr>
          <a:xfrm>
            <a:off x="1146599" y="1612900"/>
            <a:ext cx="16816758" cy="6784864"/>
          </a:xfrm>
        </p:spPr>
        <p:txBody>
          <a:bodyPr>
            <a:normAutofit/>
          </a:bodyPr>
          <a:lstStyle/>
          <a:p>
            <a:r>
              <a:rPr lang="en-US" sz="4400" b="1" dirty="0"/>
              <a:t>Local </a:t>
            </a:r>
            <a:r>
              <a:rPr lang="en-US" sz="4400" b="1" dirty="0" err="1"/>
              <a:t>Morans</a:t>
            </a:r>
            <a:r>
              <a:rPr lang="en-US" sz="4400" b="1" dirty="0"/>
              <a:t> / </a:t>
            </a:r>
            <a:r>
              <a:rPr lang="id-ID" sz="4400" b="1" i="1" dirty="0"/>
              <a:t>Local Indicator of Spatial Association</a:t>
            </a:r>
            <a:r>
              <a:rPr lang="id-ID" sz="4400" b="1" dirty="0"/>
              <a:t> (LISA) </a:t>
            </a:r>
            <a:endParaRPr lang="en-US" sz="4400" b="1" dirty="0"/>
          </a:p>
          <a:p>
            <a:endParaRPr lang="en-US" sz="4400" b="1" dirty="0"/>
          </a:p>
          <a:p>
            <a:endParaRPr lang="en-US" sz="4400" b="1" dirty="0"/>
          </a:p>
          <a:p>
            <a:endParaRPr lang="en-US" sz="4400" b="1" dirty="0"/>
          </a:p>
          <a:p>
            <a:endParaRPr lang="en-US" sz="4400" b="1" dirty="0"/>
          </a:p>
          <a:p>
            <a:r>
              <a:rPr lang="en-US" sz="4400" b="1" dirty="0"/>
              <a:t>Local Moran statistic</a:t>
            </a:r>
            <a:endParaRPr lang="en-US" sz="4400" dirty="0"/>
          </a:p>
          <a:p>
            <a:endParaRPr lang="en-US" sz="4400" b="1" dirty="0"/>
          </a:p>
        </p:txBody>
      </p:sp>
      <p:sp>
        <p:nvSpPr>
          <p:cNvPr id="11" name="TextBox 10">
            <a:extLst>
              <a:ext uri="{FF2B5EF4-FFF2-40B4-BE49-F238E27FC236}">
                <a16:creationId xmlns:a16="http://schemas.microsoft.com/office/drawing/2014/main" id="{351DD085-A9F6-4B7F-901F-A6C19C9465AC}"/>
              </a:ext>
            </a:extLst>
          </p:cNvPr>
          <p:cNvSpPr txBox="1"/>
          <p:nvPr/>
        </p:nvSpPr>
        <p:spPr>
          <a:xfrm>
            <a:off x="1504156" y="2451100"/>
            <a:ext cx="16816758" cy="2766911"/>
          </a:xfrm>
          <a:prstGeom prst="rect">
            <a:avLst/>
          </a:prstGeom>
          <a:noFill/>
        </p:spPr>
        <p:txBody>
          <a:bodyPr wrap="square">
            <a:spAutoFit/>
          </a:bodyPr>
          <a:lstStyle/>
          <a:p>
            <a:pPr>
              <a:lnSpc>
                <a:spcPct val="150000"/>
              </a:lnSpc>
            </a:pPr>
            <a:r>
              <a:rPr lang="en-US" sz="4000" dirty="0"/>
              <a:t>M</a:t>
            </a:r>
            <a:r>
              <a:rPr lang="id-ID" sz="4000" dirty="0"/>
              <a:t>enyajikan pengujian statistik untuk mengetahui autokorelasi spasial disetiap wilayah pada suatu variabel, dimana dapat mengukur hubungan spasial untuk setiap lokasi atau korelasi dengan setiap nilai yang berdekatan.</a:t>
            </a:r>
            <a:endParaRPr lang="en-US" sz="4000" dirty="0"/>
          </a:p>
        </p:txBody>
      </p:sp>
      <p:pic>
        <p:nvPicPr>
          <p:cNvPr id="4" name="Picture 3">
            <a:extLst>
              <a:ext uri="{FF2B5EF4-FFF2-40B4-BE49-F238E27FC236}">
                <a16:creationId xmlns:a16="http://schemas.microsoft.com/office/drawing/2014/main" id="{F47090F0-FEB7-4D26-A599-83CBD13BED5E}"/>
              </a:ext>
            </a:extLst>
          </p:cNvPr>
          <p:cNvPicPr>
            <a:picLocks noChangeAspect="1"/>
          </p:cNvPicPr>
          <p:nvPr/>
        </p:nvPicPr>
        <p:blipFill>
          <a:blip r:embed="rId2"/>
          <a:stretch>
            <a:fillRect/>
          </a:stretch>
        </p:blipFill>
        <p:spPr>
          <a:xfrm>
            <a:off x="1504155" y="6693918"/>
            <a:ext cx="4881478" cy="2432941"/>
          </a:xfrm>
          <a:prstGeom prst="rect">
            <a:avLst/>
          </a:prstGeom>
        </p:spPr>
      </p:pic>
      <p:pic>
        <p:nvPicPr>
          <p:cNvPr id="5" name="Picture 4">
            <a:extLst>
              <a:ext uri="{FF2B5EF4-FFF2-40B4-BE49-F238E27FC236}">
                <a16:creationId xmlns:a16="http://schemas.microsoft.com/office/drawing/2014/main" id="{D319FE18-7A6D-4B07-9F3E-8EE2F395E733}"/>
              </a:ext>
            </a:extLst>
          </p:cNvPr>
          <p:cNvPicPr>
            <a:picLocks noChangeAspect="1"/>
          </p:cNvPicPr>
          <p:nvPr/>
        </p:nvPicPr>
        <p:blipFill>
          <a:blip r:embed="rId3"/>
          <a:stretch>
            <a:fillRect/>
          </a:stretch>
        </p:blipFill>
        <p:spPr>
          <a:xfrm>
            <a:off x="6743190" y="6690284"/>
            <a:ext cx="4992630" cy="2920525"/>
          </a:xfrm>
          <a:prstGeom prst="rect">
            <a:avLst/>
          </a:prstGeom>
        </p:spPr>
      </p:pic>
      <p:pic>
        <p:nvPicPr>
          <p:cNvPr id="8" name="Picture 7">
            <a:extLst>
              <a:ext uri="{FF2B5EF4-FFF2-40B4-BE49-F238E27FC236}">
                <a16:creationId xmlns:a16="http://schemas.microsoft.com/office/drawing/2014/main" id="{E7559BA9-DD53-4CB3-B0E0-1721775FDD1C}"/>
              </a:ext>
            </a:extLst>
          </p:cNvPr>
          <p:cNvPicPr>
            <a:picLocks noChangeAspect="1"/>
          </p:cNvPicPr>
          <p:nvPr/>
        </p:nvPicPr>
        <p:blipFill>
          <a:blip r:embed="rId4"/>
          <a:stretch>
            <a:fillRect/>
          </a:stretch>
        </p:blipFill>
        <p:spPr>
          <a:xfrm>
            <a:off x="12093377" y="6717545"/>
            <a:ext cx="4323076" cy="704138"/>
          </a:xfrm>
          <a:prstGeom prst="rect">
            <a:avLst/>
          </a:prstGeom>
        </p:spPr>
      </p:pic>
      <p:pic>
        <p:nvPicPr>
          <p:cNvPr id="9" name="Picture 8">
            <a:extLst>
              <a:ext uri="{FF2B5EF4-FFF2-40B4-BE49-F238E27FC236}">
                <a16:creationId xmlns:a16="http://schemas.microsoft.com/office/drawing/2014/main" id="{DF6B1C2F-F7C0-450B-A369-727803F3FBB9}"/>
              </a:ext>
            </a:extLst>
          </p:cNvPr>
          <p:cNvPicPr>
            <a:picLocks noChangeAspect="1"/>
          </p:cNvPicPr>
          <p:nvPr/>
        </p:nvPicPr>
        <p:blipFill>
          <a:blip r:embed="rId5"/>
          <a:stretch>
            <a:fillRect/>
          </a:stretch>
        </p:blipFill>
        <p:spPr>
          <a:xfrm>
            <a:off x="12093377" y="7410850"/>
            <a:ext cx="3736379" cy="1509275"/>
          </a:xfrm>
          <a:prstGeom prst="rect">
            <a:avLst/>
          </a:prstGeom>
        </p:spPr>
      </p:pic>
    </p:spTree>
    <p:extLst>
      <p:ext uri="{BB962C8B-B14F-4D97-AF65-F5344CB8AC3E}">
        <p14:creationId xmlns:p14="http://schemas.microsoft.com/office/powerpoint/2010/main" val="313167866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1306959" y="569326"/>
            <a:ext cx="16396395" cy="814974"/>
          </a:xfrm>
        </p:spPr>
        <p:txBody>
          <a:bodyPr>
            <a:normAutofit/>
          </a:bodyPr>
          <a:lstStyle/>
          <a:p>
            <a:r>
              <a:rPr lang="id-ID" sz="4400" b="1" i="1" dirty="0">
                <a:latin typeface="+mn-lt"/>
              </a:rPr>
              <a:t>Local Moran’s I </a:t>
            </a:r>
            <a:r>
              <a:rPr lang="id-ID" sz="4400" b="1" dirty="0">
                <a:latin typeface="+mn-lt"/>
              </a:rPr>
              <a:t>atau </a:t>
            </a:r>
            <a:r>
              <a:rPr lang="id-ID" sz="4400" b="1" i="1" dirty="0">
                <a:latin typeface="+mn-lt"/>
              </a:rPr>
              <a:t>Local Indicator of Spatial Association</a:t>
            </a:r>
            <a:r>
              <a:rPr lang="id-ID" sz="4400" b="1" dirty="0">
                <a:latin typeface="+mn-lt"/>
              </a:rPr>
              <a:t> (LISA)</a:t>
            </a:r>
            <a:r>
              <a:rPr lang="id-ID" sz="4400" dirty="0">
                <a:latin typeface="+mn-lt"/>
              </a:rPr>
              <a:t> </a:t>
            </a:r>
            <a:endParaRPr lang="en-US" sz="4400" dirty="0">
              <a:latin typeface="+mn-lt"/>
            </a:endParaRPr>
          </a:p>
        </p:txBody>
      </p:sp>
      <p:pic>
        <p:nvPicPr>
          <p:cNvPr id="4" name="Picture 3">
            <a:extLst>
              <a:ext uri="{FF2B5EF4-FFF2-40B4-BE49-F238E27FC236}">
                <a16:creationId xmlns:a16="http://schemas.microsoft.com/office/drawing/2014/main" id="{AC648DB3-D8B7-4948-81C0-C7EFFD7880E2}"/>
              </a:ext>
            </a:extLst>
          </p:cNvPr>
          <p:cNvPicPr>
            <a:picLocks noChangeAspect="1"/>
          </p:cNvPicPr>
          <p:nvPr/>
        </p:nvPicPr>
        <p:blipFill>
          <a:blip r:embed="rId3"/>
          <a:stretch>
            <a:fillRect/>
          </a:stretch>
        </p:blipFill>
        <p:spPr>
          <a:xfrm>
            <a:off x="1580356" y="1353457"/>
            <a:ext cx="12465051" cy="7366564"/>
          </a:xfrm>
          <a:prstGeom prst="rect">
            <a:avLst/>
          </a:prstGeom>
        </p:spPr>
      </p:pic>
      <p:grpSp>
        <p:nvGrpSpPr>
          <p:cNvPr id="5" name="Group 4">
            <a:extLst>
              <a:ext uri="{FF2B5EF4-FFF2-40B4-BE49-F238E27FC236}">
                <a16:creationId xmlns:a16="http://schemas.microsoft.com/office/drawing/2014/main" id="{F3CBF643-828A-422E-8A12-B747B8A07E01}"/>
              </a:ext>
            </a:extLst>
          </p:cNvPr>
          <p:cNvGrpSpPr/>
          <p:nvPr/>
        </p:nvGrpSpPr>
        <p:grpSpPr>
          <a:xfrm>
            <a:off x="0" y="9766299"/>
            <a:ext cx="19010313" cy="914401"/>
            <a:chOff x="12664977" y="9766299"/>
            <a:chExt cx="6345336" cy="914401"/>
          </a:xfrm>
        </p:grpSpPr>
        <p:sp>
          <p:nvSpPr>
            <p:cNvPr id="6" name="object 3">
              <a:extLst>
                <a:ext uri="{FF2B5EF4-FFF2-40B4-BE49-F238E27FC236}">
                  <a16:creationId xmlns:a16="http://schemas.microsoft.com/office/drawing/2014/main" id="{B0237F39-6E00-470F-901C-3AA4B65F645D}"/>
                </a:ext>
              </a:extLst>
            </p:cNvPr>
            <p:cNvSpPr/>
            <p:nvPr/>
          </p:nvSpPr>
          <p:spPr>
            <a:xfrm>
              <a:off x="12664977" y="9766299"/>
              <a:ext cx="6345336" cy="914401"/>
            </a:xfrm>
            <a:custGeom>
              <a:avLst/>
              <a:gdLst/>
              <a:ahLst/>
              <a:cxnLst/>
              <a:rect l="l" t="t" r="r" b="b"/>
              <a:pathLst>
                <a:path w="1883409" h="440055">
                  <a:moveTo>
                    <a:pt x="0" y="0"/>
                  </a:moveTo>
                  <a:lnTo>
                    <a:pt x="0" y="439737"/>
                  </a:lnTo>
                  <a:lnTo>
                    <a:pt x="1883155" y="439737"/>
                  </a:lnTo>
                  <a:lnTo>
                    <a:pt x="1883155" y="0"/>
                  </a:lnTo>
                  <a:lnTo>
                    <a:pt x="0" y="0"/>
                  </a:lnTo>
                  <a:close/>
                </a:path>
              </a:pathLst>
            </a:custGeom>
            <a:solidFill>
              <a:srgbClr val="FF8200"/>
            </a:solidFill>
          </p:spPr>
          <p:txBody>
            <a:bodyPr wrap="square" lIns="0" tIns="0" rIns="0" bIns="0" rtlCol="0"/>
            <a:lstStyle/>
            <a:p>
              <a:pPr>
                <a:spcAft>
                  <a:spcPts val="600"/>
                </a:spcAft>
              </a:pPr>
              <a:r>
                <a:rPr lang="en-US" sz="2800" b="1" dirty="0"/>
                <a:t> LABORATORIUM DATA SCIENCE – PROGRAM STUDI STATISTIKA </a:t>
              </a:r>
            </a:p>
            <a:p>
              <a:pPr>
                <a:spcAft>
                  <a:spcPts val="600"/>
                </a:spcAft>
              </a:pPr>
              <a:r>
                <a:rPr lang="en-US" sz="2800" b="1" dirty="0"/>
                <a:t> UNIVERSITAS ADI BUANA SURABAYA</a:t>
              </a:r>
            </a:p>
          </p:txBody>
        </p:sp>
        <p:sp>
          <p:nvSpPr>
            <p:cNvPr id="8" name="Rectangle 7">
              <a:extLst>
                <a:ext uri="{FF2B5EF4-FFF2-40B4-BE49-F238E27FC236}">
                  <a16:creationId xmlns:a16="http://schemas.microsoft.com/office/drawing/2014/main" id="{3DEE9DA8-7844-4F72-8A7A-65E5FE39B0E1}"/>
                </a:ext>
              </a:extLst>
            </p:cNvPr>
            <p:cNvSpPr/>
            <p:nvPr/>
          </p:nvSpPr>
          <p:spPr>
            <a:xfrm>
              <a:off x="18660856" y="9766299"/>
              <a:ext cx="349457" cy="914401"/>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3200" b="1" dirty="0"/>
                <a:t>36</a:t>
              </a:r>
            </a:p>
          </p:txBody>
        </p:sp>
      </p:grpSp>
    </p:spTree>
    <p:extLst>
      <p:ext uri="{BB962C8B-B14F-4D97-AF65-F5344CB8AC3E}">
        <p14:creationId xmlns:p14="http://schemas.microsoft.com/office/powerpoint/2010/main" val="255394687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1D135E-C5CF-4E20-A167-E0D313C5B521}"/>
              </a:ext>
            </a:extLst>
          </p:cNvPr>
          <p:cNvSpPr>
            <a:spLocks noGrp="1"/>
          </p:cNvSpPr>
          <p:nvPr>
            <p:ph type="title"/>
          </p:nvPr>
        </p:nvSpPr>
        <p:spPr>
          <a:xfrm>
            <a:off x="1306959" y="569326"/>
            <a:ext cx="16396395" cy="814974"/>
          </a:xfrm>
        </p:spPr>
        <p:txBody>
          <a:bodyPr>
            <a:normAutofit/>
          </a:bodyPr>
          <a:lstStyle/>
          <a:p>
            <a:r>
              <a:rPr lang="id-ID" sz="4400" b="1" i="1" dirty="0">
                <a:latin typeface="+mn-lt"/>
              </a:rPr>
              <a:t>Local Moran’s I </a:t>
            </a:r>
            <a:r>
              <a:rPr lang="id-ID" sz="4400" b="1" dirty="0">
                <a:latin typeface="+mn-lt"/>
              </a:rPr>
              <a:t>atau </a:t>
            </a:r>
            <a:r>
              <a:rPr lang="id-ID" sz="4400" b="1" i="1" dirty="0">
                <a:latin typeface="+mn-lt"/>
              </a:rPr>
              <a:t>Local Indicator of Spatial Association</a:t>
            </a:r>
            <a:r>
              <a:rPr lang="id-ID" sz="4400" b="1" dirty="0">
                <a:latin typeface="+mn-lt"/>
              </a:rPr>
              <a:t> (LISA)</a:t>
            </a:r>
            <a:r>
              <a:rPr lang="id-ID" sz="4400" dirty="0">
                <a:latin typeface="+mn-lt"/>
              </a:rPr>
              <a:t> </a:t>
            </a:r>
            <a:endParaRPr lang="en-US" sz="4400" dirty="0">
              <a:latin typeface="+mn-lt"/>
            </a:endParaRPr>
          </a:p>
        </p:txBody>
      </p:sp>
      <p:sp>
        <p:nvSpPr>
          <p:cNvPr id="3" name="Content Placeholder 2">
            <a:extLst>
              <a:ext uri="{FF2B5EF4-FFF2-40B4-BE49-F238E27FC236}">
                <a16:creationId xmlns:a16="http://schemas.microsoft.com/office/drawing/2014/main" id="{01E2C37B-7586-4F26-9961-1F1297F665B0}"/>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A2F3B7A5-3792-4FC6-B39B-5155A02A713E}"/>
              </a:ext>
            </a:extLst>
          </p:cNvPr>
          <p:cNvPicPr>
            <a:picLocks noChangeAspect="1"/>
          </p:cNvPicPr>
          <p:nvPr/>
        </p:nvPicPr>
        <p:blipFill>
          <a:blip r:embed="rId2"/>
          <a:stretch>
            <a:fillRect/>
          </a:stretch>
        </p:blipFill>
        <p:spPr>
          <a:xfrm>
            <a:off x="1504156" y="1353457"/>
            <a:ext cx="11877201" cy="7247749"/>
          </a:xfrm>
          <a:prstGeom prst="rect">
            <a:avLst/>
          </a:prstGeom>
        </p:spPr>
      </p:pic>
      <p:grpSp>
        <p:nvGrpSpPr>
          <p:cNvPr id="5" name="Group 4">
            <a:extLst>
              <a:ext uri="{FF2B5EF4-FFF2-40B4-BE49-F238E27FC236}">
                <a16:creationId xmlns:a16="http://schemas.microsoft.com/office/drawing/2014/main" id="{229AF88E-0E97-493B-A361-C78EF02C936F}"/>
              </a:ext>
            </a:extLst>
          </p:cNvPr>
          <p:cNvGrpSpPr/>
          <p:nvPr/>
        </p:nvGrpSpPr>
        <p:grpSpPr>
          <a:xfrm>
            <a:off x="0" y="9766299"/>
            <a:ext cx="19010313" cy="914401"/>
            <a:chOff x="12664977" y="9766299"/>
            <a:chExt cx="6345336" cy="914401"/>
          </a:xfrm>
        </p:grpSpPr>
        <p:sp>
          <p:nvSpPr>
            <p:cNvPr id="6" name="object 3">
              <a:extLst>
                <a:ext uri="{FF2B5EF4-FFF2-40B4-BE49-F238E27FC236}">
                  <a16:creationId xmlns:a16="http://schemas.microsoft.com/office/drawing/2014/main" id="{6C5FC461-152D-4A32-9E53-AFBD2592E238}"/>
                </a:ext>
              </a:extLst>
            </p:cNvPr>
            <p:cNvSpPr/>
            <p:nvPr/>
          </p:nvSpPr>
          <p:spPr>
            <a:xfrm>
              <a:off x="12664977" y="9766299"/>
              <a:ext cx="6345336" cy="914401"/>
            </a:xfrm>
            <a:custGeom>
              <a:avLst/>
              <a:gdLst/>
              <a:ahLst/>
              <a:cxnLst/>
              <a:rect l="l" t="t" r="r" b="b"/>
              <a:pathLst>
                <a:path w="1883409" h="440055">
                  <a:moveTo>
                    <a:pt x="0" y="0"/>
                  </a:moveTo>
                  <a:lnTo>
                    <a:pt x="0" y="439737"/>
                  </a:lnTo>
                  <a:lnTo>
                    <a:pt x="1883155" y="439737"/>
                  </a:lnTo>
                  <a:lnTo>
                    <a:pt x="1883155" y="0"/>
                  </a:lnTo>
                  <a:lnTo>
                    <a:pt x="0" y="0"/>
                  </a:lnTo>
                  <a:close/>
                </a:path>
              </a:pathLst>
            </a:custGeom>
            <a:solidFill>
              <a:srgbClr val="FF8200"/>
            </a:solidFill>
          </p:spPr>
          <p:txBody>
            <a:bodyPr wrap="square" lIns="0" tIns="0" rIns="0" bIns="0" rtlCol="0"/>
            <a:lstStyle/>
            <a:p>
              <a:pPr>
                <a:spcAft>
                  <a:spcPts val="600"/>
                </a:spcAft>
              </a:pPr>
              <a:r>
                <a:rPr lang="en-US" sz="2800" b="1" dirty="0"/>
                <a:t> LABORATORIUM DATA SCIENCE – PROGRAM STUDI STATISTIKA </a:t>
              </a:r>
            </a:p>
            <a:p>
              <a:pPr>
                <a:spcAft>
                  <a:spcPts val="600"/>
                </a:spcAft>
              </a:pPr>
              <a:r>
                <a:rPr lang="en-US" sz="2800" b="1" dirty="0"/>
                <a:t> UNIVERSITAS ADI BUANA SURABAYA</a:t>
              </a:r>
            </a:p>
          </p:txBody>
        </p:sp>
        <p:sp>
          <p:nvSpPr>
            <p:cNvPr id="7" name="Rectangle 6">
              <a:extLst>
                <a:ext uri="{FF2B5EF4-FFF2-40B4-BE49-F238E27FC236}">
                  <a16:creationId xmlns:a16="http://schemas.microsoft.com/office/drawing/2014/main" id="{538D4630-02B1-4B9B-A419-171B38E79D18}"/>
                </a:ext>
              </a:extLst>
            </p:cNvPr>
            <p:cNvSpPr/>
            <p:nvPr/>
          </p:nvSpPr>
          <p:spPr>
            <a:xfrm>
              <a:off x="18660856" y="9766299"/>
              <a:ext cx="349457" cy="914401"/>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3200" b="1" dirty="0"/>
                <a:t>37</a:t>
              </a:r>
            </a:p>
          </p:txBody>
        </p:sp>
      </p:grpSp>
    </p:spTree>
    <p:extLst>
      <p:ext uri="{BB962C8B-B14F-4D97-AF65-F5344CB8AC3E}">
        <p14:creationId xmlns:p14="http://schemas.microsoft.com/office/powerpoint/2010/main" val="109778873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06AA09A-A53C-4966-BBC7-94874878AD2A}"/>
              </a:ext>
            </a:extLst>
          </p:cNvPr>
          <p:cNvSpPr>
            <a:spLocks noGrp="1"/>
          </p:cNvSpPr>
          <p:nvPr>
            <p:ph sz="half" idx="1"/>
          </p:nvPr>
        </p:nvSpPr>
        <p:spPr>
          <a:xfrm>
            <a:off x="742156" y="774700"/>
            <a:ext cx="17754600" cy="6784864"/>
          </a:xfrm>
        </p:spPr>
        <p:txBody>
          <a:bodyPr/>
          <a:lstStyle/>
          <a:p>
            <a:r>
              <a:rPr lang="en-US" dirty="0"/>
              <a:t>PEMODELAN SPASIAL BERBASIS AREA</a:t>
            </a:r>
          </a:p>
          <a:p>
            <a:pPr lvl="1"/>
            <a:r>
              <a:rPr lang="en-US" dirty="0"/>
              <a:t>SAR, SEM, SARMA, SDM, SDEM,…</a:t>
            </a:r>
          </a:p>
          <a:p>
            <a:r>
              <a:rPr lang="en-US" dirty="0"/>
              <a:t>PEMODELAN SPASIAL BERBASIS TITIK</a:t>
            </a:r>
          </a:p>
          <a:p>
            <a:pPr lvl="1"/>
            <a:r>
              <a:rPr lang="en-US" dirty="0"/>
              <a:t>GWR, GWLR, GWPR,…</a:t>
            </a:r>
          </a:p>
          <a:p>
            <a:r>
              <a:rPr lang="en-US" dirty="0"/>
              <a:t>MACHINE LEARNING UNTUK DATA SPASIAL</a:t>
            </a:r>
          </a:p>
          <a:p>
            <a:pPr lvl="1"/>
            <a:r>
              <a:rPr lang="en-US" dirty="0"/>
              <a:t>UNSUPERVISED DAN SUPERVISED LEARNING…</a:t>
            </a:r>
          </a:p>
        </p:txBody>
      </p:sp>
      <p:grpSp>
        <p:nvGrpSpPr>
          <p:cNvPr id="5" name="Group 4">
            <a:extLst>
              <a:ext uri="{FF2B5EF4-FFF2-40B4-BE49-F238E27FC236}">
                <a16:creationId xmlns:a16="http://schemas.microsoft.com/office/drawing/2014/main" id="{550FA314-08A9-4195-B995-76375EBE244C}"/>
              </a:ext>
            </a:extLst>
          </p:cNvPr>
          <p:cNvGrpSpPr/>
          <p:nvPr/>
        </p:nvGrpSpPr>
        <p:grpSpPr>
          <a:xfrm>
            <a:off x="0" y="9766299"/>
            <a:ext cx="19010313" cy="914401"/>
            <a:chOff x="12664977" y="9766299"/>
            <a:chExt cx="6345336" cy="914401"/>
          </a:xfrm>
        </p:grpSpPr>
        <p:sp>
          <p:nvSpPr>
            <p:cNvPr id="6" name="object 3">
              <a:extLst>
                <a:ext uri="{FF2B5EF4-FFF2-40B4-BE49-F238E27FC236}">
                  <a16:creationId xmlns:a16="http://schemas.microsoft.com/office/drawing/2014/main" id="{FA0E735E-21EF-4476-860F-32F88B0439C3}"/>
                </a:ext>
              </a:extLst>
            </p:cNvPr>
            <p:cNvSpPr/>
            <p:nvPr/>
          </p:nvSpPr>
          <p:spPr>
            <a:xfrm>
              <a:off x="12664977" y="9766299"/>
              <a:ext cx="6345336" cy="914401"/>
            </a:xfrm>
            <a:custGeom>
              <a:avLst/>
              <a:gdLst/>
              <a:ahLst/>
              <a:cxnLst/>
              <a:rect l="l" t="t" r="r" b="b"/>
              <a:pathLst>
                <a:path w="1883409" h="440055">
                  <a:moveTo>
                    <a:pt x="0" y="0"/>
                  </a:moveTo>
                  <a:lnTo>
                    <a:pt x="0" y="439737"/>
                  </a:lnTo>
                  <a:lnTo>
                    <a:pt x="1883155" y="439737"/>
                  </a:lnTo>
                  <a:lnTo>
                    <a:pt x="1883155" y="0"/>
                  </a:lnTo>
                  <a:lnTo>
                    <a:pt x="0" y="0"/>
                  </a:lnTo>
                  <a:close/>
                </a:path>
              </a:pathLst>
            </a:custGeom>
            <a:solidFill>
              <a:srgbClr val="FF8200"/>
            </a:solidFill>
          </p:spPr>
          <p:txBody>
            <a:bodyPr wrap="square" lIns="0" tIns="0" rIns="0" bIns="0" rtlCol="0"/>
            <a:lstStyle/>
            <a:p>
              <a:pPr>
                <a:spcAft>
                  <a:spcPts val="600"/>
                </a:spcAft>
              </a:pPr>
              <a:r>
                <a:rPr lang="en-US" sz="2800" b="1" dirty="0"/>
                <a:t> LABORATORIUM DATA SCIENCE – PROGRAM STUDI STATISTIKA </a:t>
              </a:r>
            </a:p>
            <a:p>
              <a:pPr>
                <a:spcAft>
                  <a:spcPts val="600"/>
                </a:spcAft>
              </a:pPr>
              <a:r>
                <a:rPr lang="en-US" sz="2800" b="1" dirty="0"/>
                <a:t> UNIVERSITAS ADI BUANA SURABAYA</a:t>
              </a:r>
            </a:p>
          </p:txBody>
        </p:sp>
        <p:sp>
          <p:nvSpPr>
            <p:cNvPr id="7" name="Rectangle 6">
              <a:extLst>
                <a:ext uri="{FF2B5EF4-FFF2-40B4-BE49-F238E27FC236}">
                  <a16:creationId xmlns:a16="http://schemas.microsoft.com/office/drawing/2014/main" id="{B8CC9A40-BC6A-4373-A0ED-904BC73C5368}"/>
                </a:ext>
              </a:extLst>
            </p:cNvPr>
            <p:cNvSpPr/>
            <p:nvPr/>
          </p:nvSpPr>
          <p:spPr>
            <a:xfrm>
              <a:off x="18660856" y="9766299"/>
              <a:ext cx="349457" cy="914401"/>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3200" b="1" dirty="0"/>
                <a:t>38</a:t>
              </a:r>
            </a:p>
          </p:txBody>
        </p:sp>
      </p:grpSp>
    </p:spTree>
    <p:extLst>
      <p:ext uri="{BB962C8B-B14F-4D97-AF65-F5344CB8AC3E}">
        <p14:creationId xmlns:p14="http://schemas.microsoft.com/office/powerpoint/2010/main" val="107561875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92283B5-733A-4D8A-9BBD-6EBBDE55B2EF}"/>
              </a:ext>
            </a:extLst>
          </p:cNvPr>
          <p:cNvSpPr>
            <a:spLocks noGrp="1"/>
          </p:cNvSpPr>
          <p:nvPr>
            <p:ph sz="half" idx="1"/>
          </p:nvPr>
        </p:nvSpPr>
        <p:spPr>
          <a:xfrm>
            <a:off x="970757" y="1079500"/>
            <a:ext cx="17068800" cy="8551987"/>
          </a:xfrm>
        </p:spPr>
        <p:txBody>
          <a:bodyPr/>
          <a:lstStyle/>
          <a:p>
            <a:r>
              <a:rPr lang="en-US" dirty="0"/>
              <a:t>TUGAS MANDIRI..</a:t>
            </a:r>
          </a:p>
          <a:p>
            <a:pPr lvl="1">
              <a:lnSpc>
                <a:spcPct val="150000"/>
              </a:lnSpc>
            </a:pPr>
            <a:r>
              <a:rPr lang="en-US" sz="3600" dirty="0"/>
              <a:t>LAKUKAN VISUALISASI DATA SPASIAL PADA DATA JATIM UNTUK VARIABEL ANGKA HARAPAN HIDUP / </a:t>
            </a:r>
            <a:r>
              <a:rPr lang="id-ID" sz="3600" dirty="0">
                <a:effectLst/>
                <a:ea typeface="Calibri" panose="020F0502020204030204" pitchFamily="34" charset="0"/>
              </a:rPr>
              <a:t>X</a:t>
            </a:r>
            <a:r>
              <a:rPr lang="id-ID" sz="3600" baseline="-25000" dirty="0">
                <a:effectLst/>
                <a:ea typeface="Calibri" panose="020F0502020204030204" pitchFamily="34" charset="0"/>
              </a:rPr>
              <a:t>1</a:t>
            </a:r>
            <a:r>
              <a:rPr lang="en-US" sz="3600" baseline="-25000" dirty="0">
                <a:effectLst/>
                <a:ea typeface="Calibri" panose="020F0502020204030204" pitchFamily="34" charset="0"/>
              </a:rPr>
              <a:t> </a:t>
            </a:r>
            <a:r>
              <a:rPr lang="en-US" sz="3600" dirty="0">
                <a:effectLst/>
                <a:ea typeface="Calibri" panose="020F0502020204030204" pitchFamily="34" charset="0"/>
              </a:rPr>
              <a:t>DENGAN ( GUNAKAN METODE PENGELOMPOKAN BERDASARKAN KELAS INTERVAL DAN KMEANS ). !</a:t>
            </a:r>
          </a:p>
          <a:p>
            <a:pPr lvl="1">
              <a:lnSpc>
                <a:spcPct val="150000"/>
              </a:lnSpc>
            </a:pPr>
            <a:r>
              <a:rPr lang="en-US" sz="3600" dirty="0"/>
              <a:t>LAKUKAN ANALISIS AUTOKORELASI SPASIAL PADA VARIABEL </a:t>
            </a:r>
            <a:r>
              <a:rPr lang="en-US" sz="3600" dirty="0" err="1"/>
              <a:t>VARIABEL</a:t>
            </a:r>
            <a:r>
              <a:rPr lang="en-US" sz="3600" dirty="0"/>
              <a:t> ANGKA HARAPAN HIDUP / </a:t>
            </a:r>
            <a:r>
              <a:rPr lang="id-ID" sz="3600" dirty="0">
                <a:effectLst/>
                <a:ea typeface="Calibri" panose="020F0502020204030204" pitchFamily="34" charset="0"/>
              </a:rPr>
              <a:t>X</a:t>
            </a:r>
            <a:r>
              <a:rPr lang="id-ID" sz="3600" baseline="-25000" dirty="0">
                <a:effectLst/>
                <a:ea typeface="Calibri" panose="020F0502020204030204" pitchFamily="34" charset="0"/>
              </a:rPr>
              <a:t>1</a:t>
            </a:r>
            <a:r>
              <a:rPr lang="en-US" sz="3600" baseline="-25000" dirty="0">
                <a:effectLst/>
                <a:ea typeface="Calibri" panose="020F0502020204030204" pitchFamily="34" charset="0"/>
              </a:rPr>
              <a:t>  </a:t>
            </a:r>
            <a:r>
              <a:rPr lang="en-US" sz="3600" dirty="0">
                <a:ea typeface="Calibri" panose="020F0502020204030204" pitchFamily="34" charset="0"/>
              </a:rPr>
              <a:t>(DAPATKAN INDEKS MORANS, LAKUKAN MAPPING LOCAL MORAN’S) !</a:t>
            </a:r>
            <a:endParaRPr lang="en-US" sz="3600" dirty="0"/>
          </a:p>
        </p:txBody>
      </p:sp>
      <p:grpSp>
        <p:nvGrpSpPr>
          <p:cNvPr id="5" name="Group 4">
            <a:extLst>
              <a:ext uri="{FF2B5EF4-FFF2-40B4-BE49-F238E27FC236}">
                <a16:creationId xmlns:a16="http://schemas.microsoft.com/office/drawing/2014/main" id="{17605696-9A71-4B80-B8A2-FBBC9CFD4D7D}"/>
              </a:ext>
            </a:extLst>
          </p:cNvPr>
          <p:cNvGrpSpPr/>
          <p:nvPr/>
        </p:nvGrpSpPr>
        <p:grpSpPr>
          <a:xfrm>
            <a:off x="0" y="9766299"/>
            <a:ext cx="19010313" cy="914401"/>
            <a:chOff x="12664977" y="9766299"/>
            <a:chExt cx="6345336" cy="914401"/>
          </a:xfrm>
        </p:grpSpPr>
        <p:sp>
          <p:nvSpPr>
            <p:cNvPr id="6" name="object 3">
              <a:extLst>
                <a:ext uri="{FF2B5EF4-FFF2-40B4-BE49-F238E27FC236}">
                  <a16:creationId xmlns:a16="http://schemas.microsoft.com/office/drawing/2014/main" id="{3D458B33-8A54-44DD-9950-199687275E60}"/>
                </a:ext>
              </a:extLst>
            </p:cNvPr>
            <p:cNvSpPr/>
            <p:nvPr/>
          </p:nvSpPr>
          <p:spPr>
            <a:xfrm>
              <a:off x="12664977" y="9766299"/>
              <a:ext cx="6345336" cy="914401"/>
            </a:xfrm>
            <a:custGeom>
              <a:avLst/>
              <a:gdLst/>
              <a:ahLst/>
              <a:cxnLst/>
              <a:rect l="l" t="t" r="r" b="b"/>
              <a:pathLst>
                <a:path w="1883409" h="440055">
                  <a:moveTo>
                    <a:pt x="0" y="0"/>
                  </a:moveTo>
                  <a:lnTo>
                    <a:pt x="0" y="439737"/>
                  </a:lnTo>
                  <a:lnTo>
                    <a:pt x="1883155" y="439737"/>
                  </a:lnTo>
                  <a:lnTo>
                    <a:pt x="1883155" y="0"/>
                  </a:lnTo>
                  <a:lnTo>
                    <a:pt x="0" y="0"/>
                  </a:lnTo>
                  <a:close/>
                </a:path>
              </a:pathLst>
            </a:custGeom>
            <a:solidFill>
              <a:srgbClr val="FF8200"/>
            </a:solidFill>
          </p:spPr>
          <p:txBody>
            <a:bodyPr wrap="square" lIns="0" tIns="0" rIns="0" bIns="0" rtlCol="0"/>
            <a:lstStyle/>
            <a:p>
              <a:pPr>
                <a:spcAft>
                  <a:spcPts val="600"/>
                </a:spcAft>
              </a:pPr>
              <a:r>
                <a:rPr lang="en-US" sz="2800" b="1" dirty="0"/>
                <a:t> LABORATORIUM DATA SCIENCE – PROGRAM STUDI STATISTIKA </a:t>
              </a:r>
            </a:p>
            <a:p>
              <a:pPr>
                <a:spcAft>
                  <a:spcPts val="600"/>
                </a:spcAft>
              </a:pPr>
              <a:r>
                <a:rPr lang="en-US" sz="2800" b="1" dirty="0"/>
                <a:t> UNIVERSITAS ADI BUANA SURABAYA</a:t>
              </a:r>
            </a:p>
          </p:txBody>
        </p:sp>
        <p:sp>
          <p:nvSpPr>
            <p:cNvPr id="7" name="Rectangle 6">
              <a:extLst>
                <a:ext uri="{FF2B5EF4-FFF2-40B4-BE49-F238E27FC236}">
                  <a16:creationId xmlns:a16="http://schemas.microsoft.com/office/drawing/2014/main" id="{B6BB621B-30DD-485F-86F9-CD7CD11DA7BB}"/>
                </a:ext>
              </a:extLst>
            </p:cNvPr>
            <p:cNvSpPr/>
            <p:nvPr/>
          </p:nvSpPr>
          <p:spPr>
            <a:xfrm>
              <a:off x="18660856" y="9766299"/>
              <a:ext cx="349457" cy="914401"/>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3200" b="1" dirty="0"/>
                <a:t>39</a:t>
              </a:r>
            </a:p>
          </p:txBody>
        </p:sp>
      </p:grpSp>
    </p:spTree>
    <p:extLst>
      <p:ext uri="{BB962C8B-B14F-4D97-AF65-F5344CB8AC3E}">
        <p14:creationId xmlns:p14="http://schemas.microsoft.com/office/powerpoint/2010/main" val="31509540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EE5FD7ED-1CE0-4B2A-A70F-E9CF2BABF94C}"/>
              </a:ext>
            </a:extLst>
          </p:cNvPr>
          <p:cNvGrpSpPr/>
          <p:nvPr/>
        </p:nvGrpSpPr>
        <p:grpSpPr>
          <a:xfrm>
            <a:off x="1" y="556299"/>
            <a:ext cx="5085555" cy="828001"/>
            <a:chOff x="1" y="469899"/>
            <a:chExt cx="8743155" cy="828001"/>
          </a:xfrm>
        </p:grpSpPr>
        <p:sp>
          <p:nvSpPr>
            <p:cNvPr id="17" name="object 2">
              <a:extLst>
                <a:ext uri="{FF2B5EF4-FFF2-40B4-BE49-F238E27FC236}">
                  <a16:creationId xmlns:a16="http://schemas.microsoft.com/office/drawing/2014/main" id="{BDEAF6CC-8A52-4857-8B04-619F92B05F6D}"/>
                </a:ext>
              </a:extLst>
            </p:cNvPr>
            <p:cNvSpPr/>
            <p:nvPr/>
          </p:nvSpPr>
          <p:spPr>
            <a:xfrm>
              <a:off x="1" y="469900"/>
              <a:ext cx="5542756" cy="828000"/>
            </a:xfrm>
            <a:custGeom>
              <a:avLst/>
              <a:gdLst/>
              <a:ahLst/>
              <a:cxnLst/>
              <a:rect l="l" t="t" r="r" b="b"/>
              <a:pathLst>
                <a:path w="2389505" h="437514">
                  <a:moveTo>
                    <a:pt x="2170722" y="0"/>
                  </a:moveTo>
                  <a:lnTo>
                    <a:pt x="0" y="0"/>
                  </a:lnTo>
                  <a:lnTo>
                    <a:pt x="0" y="437153"/>
                  </a:lnTo>
                  <a:lnTo>
                    <a:pt x="2170722" y="437153"/>
                  </a:lnTo>
                  <a:lnTo>
                    <a:pt x="2220839" y="431380"/>
                  </a:lnTo>
                  <a:lnTo>
                    <a:pt x="2266846" y="414936"/>
                  </a:lnTo>
                  <a:lnTo>
                    <a:pt x="2307430" y="389134"/>
                  </a:lnTo>
                  <a:lnTo>
                    <a:pt x="2341280" y="355285"/>
                  </a:lnTo>
                  <a:lnTo>
                    <a:pt x="2367082" y="314701"/>
                  </a:lnTo>
                  <a:lnTo>
                    <a:pt x="2383526" y="268694"/>
                  </a:lnTo>
                  <a:lnTo>
                    <a:pt x="2389299" y="218577"/>
                  </a:lnTo>
                  <a:lnTo>
                    <a:pt x="2383526" y="168459"/>
                  </a:lnTo>
                  <a:lnTo>
                    <a:pt x="2367082" y="122452"/>
                  </a:lnTo>
                  <a:lnTo>
                    <a:pt x="2341280" y="81868"/>
                  </a:lnTo>
                  <a:lnTo>
                    <a:pt x="2307430" y="48018"/>
                  </a:lnTo>
                  <a:lnTo>
                    <a:pt x="2266846" y="22216"/>
                  </a:lnTo>
                  <a:lnTo>
                    <a:pt x="2220839" y="5772"/>
                  </a:lnTo>
                  <a:lnTo>
                    <a:pt x="2170722" y="0"/>
                  </a:lnTo>
                  <a:close/>
                </a:path>
              </a:pathLst>
            </a:custGeom>
            <a:solidFill>
              <a:srgbClr val="00A0F0"/>
            </a:solidFill>
          </p:spPr>
          <p:txBody>
            <a:bodyPr wrap="square" lIns="0" tIns="0" rIns="0" bIns="0" rtlCol="0"/>
            <a:lstStyle/>
            <a:p>
              <a:endParaRPr/>
            </a:p>
          </p:txBody>
        </p:sp>
        <p:sp>
          <p:nvSpPr>
            <p:cNvPr id="2" name="object 2"/>
            <p:cNvSpPr/>
            <p:nvPr/>
          </p:nvSpPr>
          <p:spPr>
            <a:xfrm>
              <a:off x="4528271" y="469899"/>
              <a:ext cx="4214885" cy="828000"/>
            </a:xfrm>
            <a:custGeom>
              <a:avLst/>
              <a:gdLst/>
              <a:ahLst/>
              <a:cxnLst/>
              <a:rect l="l" t="t" r="r" b="b"/>
              <a:pathLst>
                <a:path w="2389505" h="437514">
                  <a:moveTo>
                    <a:pt x="2170722" y="0"/>
                  </a:moveTo>
                  <a:lnTo>
                    <a:pt x="0" y="0"/>
                  </a:lnTo>
                  <a:lnTo>
                    <a:pt x="0" y="437153"/>
                  </a:lnTo>
                  <a:lnTo>
                    <a:pt x="2170722" y="437153"/>
                  </a:lnTo>
                  <a:lnTo>
                    <a:pt x="2220839" y="431380"/>
                  </a:lnTo>
                  <a:lnTo>
                    <a:pt x="2266846" y="414936"/>
                  </a:lnTo>
                  <a:lnTo>
                    <a:pt x="2307430" y="389134"/>
                  </a:lnTo>
                  <a:lnTo>
                    <a:pt x="2341280" y="355285"/>
                  </a:lnTo>
                  <a:lnTo>
                    <a:pt x="2367082" y="314701"/>
                  </a:lnTo>
                  <a:lnTo>
                    <a:pt x="2383526" y="268694"/>
                  </a:lnTo>
                  <a:lnTo>
                    <a:pt x="2389299" y="218577"/>
                  </a:lnTo>
                  <a:lnTo>
                    <a:pt x="2383526" y="168459"/>
                  </a:lnTo>
                  <a:lnTo>
                    <a:pt x="2367082" y="122452"/>
                  </a:lnTo>
                  <a:lnTo>
                    <a:pt x="2341280" y="81868"/>
                  </a:lnTo>
                  <a:lnTo>
                    <a:pt x="2307430" y="48018"/>
                  </a:lnTo>
                  <a:lnTo>
                    <a:pt x="2266846" y="22216"/>
                  </a:lnTo>
                  <a:lnTo>
                    <a:pt x="2220839" y="5772"/>
                  </a:lnTo>
                  <a:lnTo>
                    <a:pt x="2170722" y="0"/>
                  </a:lnTo>
                  <a:close/>
                </a:path>
              </a:pathLst>
            </a:custGeom>
            <a:solidFill>
              <a:srgbClr val="00A0F0"/>
            </a:solidFill>
          </p:spPr>
          <p:txBody>
            <a:bodyPr wrap="square" lIns="0" tIns="0" rIns="0" bIns="0" rtlCol="0"/>
            <a:lstStyle/>
            <a:p>
              <a:endParaRPr dirty="0"/>
            </a:p>
          </p:txBody>
        </p:sp>
      </p:grpSp>
      <p:sp>
        <p:nvSpPr>
          <p:cNvPr id="4" name="object 4"/>
          <p:cNvSpPr txBox="1"/>
          <p:nvPr/>
        </p:nvSpPr>
        <p:spPr>
          <a:xfrm>
            <a:off x="208756" y="618168"/>
            <a:ext cx="9601200" cy="689932"/>
          </a:xfrm>
          <a:prstGeom prst="rect">
            <a:avLst/>
          </a:prstGeom>
        </p:spPr>
        <p:txBody>
          <a:bodyPr vert="horz" wrap="square" lIns="0" tIns="12700" rIns="0" bIns="0" rtlCol="0">
            <a:spAutoFit/>
          </a:bodyPr>
          <a:lstStyle/>
          <a:p>
            <a:pPr marL="12700">
              <a:lnSpc>
                <a:spcPct val="100000"/>
              </a:lnSpc>
              <a:spcBef>
                <a:spcPts val="100"/>
              </a:spcBef>
            </a:pPr>
            <a:r>
              <a:rPr lang="en-US" sz="4400" b="1" dirty="0">
                <a:solidFill>
                  <a:srgbClr val="FFFFFF"/>
                </a:solidFill>
                <a:cs typeface="Source Sans Pro Light"/>
              </a:rPr>
              <a:t>SOFTWARE R</a:t>
            </a:r>
            <a:endParaRPr lang="en-US" sz="4400" b="1" dirty="0">
              <a:cs typeface="Source Sans Pro Light"/>
            </a:endParaRPr>
          </a:p>
        </p:txBody>
      </p:sp>
      <p:sp>
        <p:nvSpPr>
          <p:cNvPr id="5" name="Content Placeholder 4">
            <a:extLst>
              <a:ext uri="{FF2B5EF4-FFF2-40B4-BE49-F238E27FC236}">
                <a16:creationId xmlns:a16="http://schemas.microsoft.com/office/drawing/2014/main" id="{8863AB59-2574-41C6-BFB1-E192274E68A5}"/>
              </a:ext>
            </a:extLst>
          </p:cNvPr>
          <p:cNvSpPr>
            <a:spLocks noGrp="1"/>
          </p:cNvSpPr>
          <p:nvPr>
            <p:ph sz="half" idx="1"/>
          </p:nvPr>
        </p:nvSpPr>
        <p:spPr>
          <a:xfrm>
            <a:off x="208756" y="1492454"/>
            <a:ext cx="18440400" cy="8139034"/>
          </a:xfrm>
        </p:spPr>
        <p:txBody>
          <a:bodyPr>
            <a:normAutofit/>
          </a:bodyPr>
          <a:lstStyle/>
          <a:p>
            <a:r>
              <a:rPr lang="en-US" sz="4000" i="1" dirty="0"/>
              <a:t>Free Software </a:t>
            </a:r>
            <a:r>
              <a:rPr lang="en-US" sz="4000" dirty="0"/>
              <a:t>dan </a:t>
            </a:r>
            <a:r>
              <a:rPr lang="en-US" sz="4000" i="1" dirty="0"/>
              <a:t>Open Source</a:t>
            </a:r>
          </a:p>
          <a:p>
            <a:r>
              <a:rPr lang="en-US" sz="4000" i="1" dirty="0" err="1"/>
              <a:t>Multiplatforms</a:t>
            </a:r>
            <a:r>
              <a:rPr lang="en-US" sz="4000" i="1" dirty="0"/>
              <a:t> : Windows, MacOS </a:t>
            </a:r>
            <a:r>
              <a:rPr lang="en-US" sz="4000" i="1" dirty="0" err="1"/>
              <a:t>dll</a:t>
            </a:r>
            <a:endParaRPr lang="en-US" sz="4000" i="1" dirty="0"/>
          </a:p>
          <a:p>
            <a:r>
              <a:rPr lang="en-US" sz="4000" b="0" i="0" dirty="0">
                <a:solidFill>
                  <a:srgbClr val="333333"/>
                </a:solidFill>
                <a:effectLst/>
              </a:rPr>
              <a:t>Statistical modelling</a:t>
            </a:r>
          </a:p>
          <a:p>
            <a:r>
              <a:rPr lang="en-US" sz="4000" b="0" i="0" dirty="0">
                <a:solidFill>
                  <a:srgbClr val="333333"/>
                </a:solidFill>
                <a:effectLst/>
              </a:rPr>
              <a:t>Machine learning</a:t>
            </a:r>
          </a:p>
          <a:p>
            <a:r>
              <a:rPr lang="en-US" sz="4000" b="0" i="0" dirty="0">
                <a:solidFill>
                  <a:srgbClr val="333333"/>
                </a:solidFill>
                <a:effectLst/>
                <a:hlinkClick r:id="rId2"/>
              </a:rPr>
              <a:t>Visualizations</a:t>
            </a:r>
            <a:r>
              <a:rPr lang="en-US" sz="4000" b="0" i="0" dirty="0">
                <a:solidFill>
                  <a:srgbClr val="333333"/>
                </a:solidFill>
                <a:effectLst/>
              </a:rPr>
              <a:t> </a:t>
            </a:r>
          </a:p>
          <a:p>
            <a:r>
              <a:rPr lang="en-US" sz="4000" b="0" i="0" dirty="0">
                <a:solidFill>
                  <a:srgbClr val="333333"/>
                </a:solidFill>
                <a:effectLst/>
              </a:rPr>
              <a:t> Manipulating data</a:t>
            </a:r>
          </a:p>
          <a:p>
            <a:r>
              <a:rPr lang="en-US" sz="4000" dirty="0">
                <a:solidFill>
                  <a:srgbClr val="333333"/>
                </a:solidFill>
                <a:hlinkClick r:id="rId3"/>
              </a:rPr>
              <a:t>Spatial Data Analysis</a:t>
            </a:r>
            <a:endParaRPr lang="en-US" sz="4000" dirty="0">
              <a:solidFill>
                <a:srgbClr val="333333"/>
              </a:solidFill>
            </a:endParaRPr>
          </a:p>
          <a:p>
            <a:r>
              <a:rPr lang="en-US" sz="4000" dirty="0">
                <a:solidFill>
                  <a:srgbClr val="333333"/>
                </a:solidFill>
                <a:hlinkClick r:id="rId4"/>
              </a:rPr>
              <a:t>Remote Sensing Image Analysis</a:t>
            </a:r>
            <a:endParaRPr lang="en-US" sz="4000" dirty="0">
              <a:solidFill>
                <a:srgbClr val="333333"/>
              </a:solidFill>
            </a:endParaRPr>
          </a:p>
          <a:p>
            <a:endParaRPr lang="en-US" sz="4000" i="1" dirty="0"/>
          </a:p>
        </p:txBody>
      </p:sp>
      <p:pic>
        <p:nvPicPr>
          <p:cNvPr id="1026" name="Picture 2">
            <a:extLst>
              <a:ext uri="{FF2B5EF4-FFF2-40B4-BE49-F238E27FC236}">
                <a16:creationId xmlns:a16="http://schemas.microsoft.com/office/drawing/2014/main" id="{F831C6E6-05C9-4F86-B5D3-4A0981A626C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43156" y="565353"/>
            <a:ext cx="10267156" cy="9200947"/>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a:extLst>
              <a:ext uri="{FF2B5EF4-FFF2-40B4-BE49-F238E27FC236}">
                <a16:creationId xmlns:a16="http://schemas.microsoft.com/office/drawing/2014/main" id="{BC7192D6-8CEE-4FF3-AF0E-C3E0879F3E12}"/>
              </a:ext>
            </a:extLst>
          </p:cNvPr>
          <p:cNvGrpSpPr/>
          <p:nvPr/>
        </p:nvGrpSpPr>
        <p:grpSpPr>
          <a:xfrm>
            <a:off x="0" y="9766299"/>
            <a:ext cx="19010313" cy="914401"/>
            <a:chOff x="12664977" y="9766299"/>
            <a:chExt cx="6345336" cy="914401"/>
          </a:xfrm>
        </p:grpSpPr>
        <p:sp>
          <p:nvSpPr>
            <p:cNvPr id="10" name="object 3">
              <a:extLst>
                <a:ext uri="{FF2B5EF4-FFF2-40B4-BE49-F238E27FC236}">
                  <a16:creationId xmlns:a16="http://schemas.microsoft.com/office/drawing/2014/main" id="{EEE0C6E2-5110-41CC-820F-7336FAFACFC4}"/>
                </a:ext>
              </a:extLst>
            </p:cNvPr>
            <p:cNvSpPr/>
            <p:nvPr/>
          </p:nvSpPr>
          <p:spPr>
            <a:xfrm>
              <a:off x="12664977" y="9766299"/>
              <a:ext cx="6345336" cy="914401"/>
            </a:xfrm>
            <a:custGeom>
              <a:avLst/>
              <a:gdLst/>
              <a:ahLst/>
              <a:cxnLst/>
              <a:rect l="l" t="t" r="r" b="b"/>
              <a:pathLst>
                <a:path w="1883409" h="440055">
                  <a:moveTo>
                    <a:pt x="0" y="0"/>
                  </a:moveTo>
                  <a:lnTo>
                    <a:pt x="0" y="439737"/>
                  </a:lnTo>
                  <a:lnTo>
                    <a:pt x="1883155" y="439737"/>
                  </a:lnTo>
                  <a:lnTo>
                    <a:pt x="1883155" y="0"/>
                  </a:lnTo>
                  <a:lnTo>
                    <a:pt x="0" y="0"/>
                  </a:lnTo>
                  <a:close/>
                </a:path>
              </a:pathLst>
            </a:custGeom>
            <a:solidFill>
              <a:srgbClr val="FF8200"/>
            </a:solidFill>
          </p:spPr>
          <p:txBody>
            <a:bodyPr wrap="square" lIns="0" tIns="0" rIns="0" bIns="0" rtlCol="0"/>
            <a:lstStyle/>
            <a:p>
              <a:pPr>
                <a:spcAft>
                  <a:spcPts val="600"/>
                </a:spcAft>
              </a:pPr>
              <a:r>
                <a:rPr lang="en-US" sz="2800" b="1" dirty="0"/>
                <a:t> LABORATORIUM DATA SCIENCE – PROGRAM STUDI STATISTIKA </a:t>
              </a:r>
            </a:p>
            <a:p>
              <a:pPr>
                <a:spcAft>
                  <a:spcPts val="600"/>
                </a:spcAft>
              </a:pPr>
              <a:r>
                <a:rPr lang="en-US" sz="2800" b="1" dirty="0"/>
                <a:t> UNIVERSITAS ADI BUANA SURABAYA</a:t>
              </a:r>
            </a:p>
          </p:txBody>
        </p:sp>
        <p:sp>
          <p:nvSpPr>
            <p:cNvPr id="11" name="Rectangle 10">
              <a:extLst>
                <a:ext uri="{FF2B5EF4-FFF2-40B4-BE49-F238E27FC236}">
                  <a16:creationId xmlns:a16="http://schemas.microsoft.com/office/drawing/2014/main" id="{6C9878A4-7284-41C5-A74D-C9DDC7707E2A}"/>
                </a:ext>
              </a:extLst>
            </p:cNvPr>
            <p:cNvSpPr/>
            <p:nvPr/>
          </p:nvSpPr>
          <p:spPr>
            <a:xfrm>
              <a:off x="18660856" y="9766299"/>
              <a:ext cx="349457" cy="914401"/>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3200" b="1" dirty="0"/>
                <a:t>4</a:t>
              </a:r>
            </a:p>
          </p:txBody>
        </p:sp>
      </p:grpSp>
    </p:spTree>
    <p:extLst>
      <p:ext uri="{BB962C8B-B14F-4D97-AF65-F5344CB8AC3E}">
        <p14:creationId xmlns:p14="http://schemas.microsoft.com/office/powerpoint/2010/main" val="383874039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06AA09A-A53C-4966-BBC7-94874878AD2A}"/>
              </a:ext>
            </a:extLst>
          </p:cNvPr>
          <p:cNvSpPr>
            <a:spLocks noGrp="1"/>
          </p:cNvSpPr>
          <p:nvPr>
            <p:ph sz="half" idx="1"/>
          </p:nvPr>
        </p:nvSpPr>
        <p:spPr>
          <a:xfrm>
            <a:off x="742156" y="774700"/>
            <a:ext cx="17754600" cy="6784864"/>
          </a:xfrm>
        </p:spPr>
        <p:txBody>
          <a:bodyPr>
            <a:normAutofit/>
          </a:bodyPr>
          <a:lstStyle/>
          <a:p>
            <a:pPr marL="0" indent="0" algn="ctr">
              <a:buNone/>
            </a:pPr>
            <a:endParaRPr lang="en-US" sz="6000" dirty="0"/>
          </a:p>
          <a:p>
            <a:pPr marL="0" indent="0" algn="ctr">
              <a:buNone/>
            </a:pPr>
            <a:endParaRPr lang="en-US" sz="6000" dirty="0"/>
          </a:p>
          <a:p>
            <a:pPr marL="0" indent="0" algn="ctr">
              <a:buNone/>
            </a:pPr>
            <a:endParaRPr lang="en-US" sz="6000" dirty="0"/>
          </a:p>
          <a:p>
            <a:pPr marL="0" indent="0" algn="ctr">
              <a:buNone/>
            </a:pPr>
            <a:r>
              <a:rPr lang="en-US" sz="7200" dirty="0"/>
              <a:t>TERIMA KASIH</a:t>
            </a:r>
          </a:p>
        </p:txBody>
      </p:sp>
      <p:grpSp>
        <p:nvGrpSpPr>
          <p:cNvPr id="5" name="Group 4">
            <a:extLst>
              <a:ext uri="{FF2B5EF4-FFF2-40B4-BE49-F238E27FC236}">
                <a16:creationId xmlns:a16="http://schemas.microsoft.com/office/drawing/2014/main" id="{550FA314-08A9-4195-B995-76375EBE244C}"/>
              </a:ext>
            </a:extLst>
          </p:cNvPr>
          <p:cNvGrpSpPr/>
          <p:nvPr/>
        </p:nvGrpSpPr>
        <p:grpSpPr>
          <a:xfrm>
            <a:off x="0" y="9766299"/>
            <a:ext cx="19010313" cy="914401"/>
            <a:chOff x="12664977" y="9766299"/>
            <a:chExt cx="6345336" cy="914401"/>
          </a:xfrm>
        </p:grpSpPr>
        <p:sp>
          <p:nvSpPr>
            <p:cNvPr id="6" name="object 3">
              <a:extLst>
                <a:ext uri="{FF2B5EF4-FFF2-40B4-BE49-F238E27FC236}">
                  <a16:creationId xmlns:a16="http://schemas.microsoft.com/office/drawing/2014/main" id="{FA0E735E-21EF-4476-860F-32F88B0439C3}"/>
                </a:ext>
              </a:extLst>
            </p:cNvPr>
            <p:cNvSpPr/>
            <p:nvPr/>
          </p:nvSpPr>
          <p:spPr>
            <a:xfrm>
              <a:off x="12664977" y="9766299"/>
              <a:ext cx="6345336" cy="914401"/>
            </a:xfrm>
            <a:custGeom>
              <a:avLst/>
              <a:gdLst/>
              <a:ahLst/>
              <a:cxnLst/>
              <a:rect l="l" t="t" r="r" b="b"/>
              <a:pathLst>
                <a:path w="1883409" h="440055">
                  <a:moveTo>
                    <a:pt x="0" y="0"/>
                  </a:moveTo>
                  <a:lnTo>
                    <a:pt x="0" y="439737"/>
                  </a:lnTo>
                  <a:lnTo>
                    <a:pt x="1883155" y="439737"/>
                  </a:lnTo>
                  <a:lnTo>
                    <a:pt x="1883155" y="0"/>
                  </a:lnTo>
                  <a:lnTo>
                    <a:pt x="0" y="0"/>
                  </a:lnTo>
                  <a:close/>
                </a:path>
              </a:pathLst>
            </a:custGeom>
            <a:solidFill>
              <a:srgbClr val="FF8200"/>
            </a:solidFill>
          </p:spPr>
          <p:txBody>
            <a:bodyPr wrap="square" lIns="0" tIns="0" rIns="0" bIns="0" rtlCol="0"/>
            <a:lstStyle/>
            <a:p>
              <a:pPr>
                <a:spcAft>
                  <a:spcPts val="600"/>
                </a:spcAft>
              </a:pPr>
              <a:r>
                <a:rPr lang="en-US" sz="2800" b="1" dirty="0"/>
                <a:t> LABORATORIUM DATA SCIENCE – PROGRAM STUDI STATISTIKA </a:t>
              </a:r>
            </a:p>
            <a:p>
              <a:pPr>
                <a:spcAft>
                  <a:spcPts val="600"/>
                </a:spcAft>
              </a:pPr>
              <a:r>
                <a:rPr lang="en-US" sz="2800" b="1" dirty="0"/>
                <a:t> UNIVERSITAS ADI BUANA SURABAYA</a:t>
              </a:r>
            </a:p>
          </p:txBody>
        </p:sp>
        <p:sp>
          <p:nvSpPr>
            <p:cNvPr id="7" name="Rectangle 6">
              <a:extLst>
                <a:ext uri="{FF2B5EF4-FFF2-40B4-BE49-F238E27FC236}">
                  <a16:creationId xmlns:a16="http://schemas.microsoft.com/office/drawing/2014/main" id="{B8CC9A40-BC6A-4373-A0ED-904BC73C5368}"/>
                </a:ext>
              </a:extLst>
            </p:cNvPr>
            <p:cNvSpPr/>
            <p:nvPr/>
          </p:nvSpPr>
          <p:spPr>
            <a:xfrm>
              <a:off x="18660856" y="9766299"/>
              <a:ext cx="349457" cy="914401"/>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3200" b="1" dirty="0"/>
                <a:t>40</a:t>
              </a:r>
            </a:p>
          </p:txBody>
        </p:sp>
      </p:grpSp>
    </p:spTree>
    <p:extLst>
      <p:ext uri="{BB962C8B-B14F-4D97-AF65-F5344CB8AC3E}">
        <p14:creationId xmlns:p14="http://schemas.microsoft.com/office/powerpoint/2010/main" val="11549569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F0ACC7B7-CEB8-4571-89B9-B8E9762211ED}"/>
              </a:ext>
            </a:extLst>
          </p:cNvPr>
          <p:cNvGrpSpPr/>
          <p:nvPr/>
        </p:nvGrpSpPr>
        <p:grpSpPr>
          <a:xfrm>
            <a:off x="1" y="270739"/>
            <a:ext cx="9886155" cy="808761"/>
            <a:chOff x="1" y="575539"/>
            <a:chExt cx="9886155" cy="808761"/>
          </a:xfrm>
        </p:grpSpPr>
        <p:grpSp>
          <p:nvGrpSpPr>
            <p:cNvPr id="7" name="Group 6">
              <a:extLst>
                <a:ext uri="{FF2B5EF4-FFF2-40B4-BE49-F238E27FC236}">
                  <a16:creationId xmlns:a16="http://schemas.microsoft.com/office/drawing/2014/main" id="{58D3510D-8E79-4698-9D0D-B78F752EC989}"/>
                </a:ext>
              </a:extLst>
            </p:cNvPr>
            <p:cNvGrpSpPr/>
            <p:nvPr/>
          </p:nvGrpSpPr>
          <p:grpSpPr>
            <a:xfrm>
              <a:off x="1" y="575539"/>
              <a:ext cx="5542756" cy="808761"/>
              <a:chOff x="1" y="556299"/>
              <a:chExt cx="5542756" cy="828001"/>
            </a:xfrm>
          </p:grpSpPr>
          <p:sp>
            <p:nvSpPr>
              <p:cNvPr id="17" name="object 2">
                <a:extLst>
                  <a:ext uri="{FF2B5EF4-FFF2-40B4-BE49-F238E27FC236}">
                    <a16:creationId xmlns:a16="http://schemas.microsoft.com/office/drawing/2014/main" id="{BDEAF6CC-8A52-4857-8B04-619F92B05F6D}"/>
                  </a:ext>
                </a:extLst>
              </p:cNvPr>
              <p:cNvSpPr/>
              <p:nvPr/>
            </p:nvSpPr>
            <p:spPr>
              <a:xfrm>
                <a:off x="1" y="556300"/>
                <a:ext cx="5542756" cy="828000"/>
              </a:xfrm>
              <a:custGeom>
                <a:avLst/>
                <a:gdLst/>
                <a:ahLst/>
                <a:cxnLst/>
                <a:rect l="l" t="t" r="r" b="b"/>
                <a:pathLst>
                  <a:path w="2389505" h="437514">
                    <a:moveTo>
                      <a:pt x="2170722" y="0"/>
                    </a:moveTo>
                    <a:lnTo>
                      <a:pt x="0" y="0"/>
                    </a:lnTo>
                    <a:lnTo>
                      <a:pt x="0" y="437153"/>
                    </a:lnTo>
                    <a:lnTo>
                      <a:pt x="2170722" y="437153"/>
                    </a:lnTo>
                    <a:lnTo>
                      <a:pt x="2220839" y="431380"/>
                    </a:lnTo>
                    <a:lnTo>
                      <a:pt x="2266846" y="414936"/>
                    </a:lnTo>
                    <a:lnTo>
                      <a:pt x="2307430" y="389134"/>
                    </a:lnTo>
                    <a:lnTo>
                      <a:pt x="2341280" y="355285"/>
                    </a:lnTo>
                    <a:lnTo>
                      <a:pt x="2367082" y="314701"/>
                    </a:lnTo>
                    <a:lnTo>
                      <a:pt x="2383526" y="268694"/>
                    </a:lnTo>
                    <a:lnTo>
                      <a:pt x="2389299" y="218577"/>
                    </a:lnTo>
                    <a:lnTo>
                      <a:pt x="2383526" y="168459"/>
                    </a:lnTo>
                    <a:lnTo>
                      <a:pt x="2367082" y="122452"/>
                    </a:lnTo>
                    <a:lnTo>
                      <a:pt x="2341280" y="81868"/>
                    </a:lnTo>
                    <a:lnTo>
                      <a:pt x="2307430" y="48018"/>
                    </a:lnTo>
                    <a:lnTo>
                      <a:pt x="2266846" y="22216"/>
                    </a:lnTo>
                    <a:lnTo>
                      <a:pt x="2220839" y="5772"/>
                    </a:lnTo>
                    <a:lnTo>
                      <a:pt x="2170722" y="0"/>
                    </a:lnTo>
                    <a:close/>
                  </a:path>
                </a:pathLst>
              </a:custGeom>
              <a:solidFill>
                <a:srgbClr val="00A0F0"/>
              </a:solidFill>
            </p:spPr>
            <p:txBody>
              <a:bodyPr wrap="square" lIns="0" tIns="0" rIns="0" bIns="0" rtlCol="0"/>
              <a:lstStyle/>
              <a:p>
                <a:endParaRPr/>
              </a:p>
            </p:txBody>
          </p:sp>
          <p:sp>
            <p:nvSpPr>
              <p:cNvPr id="2" name="object 2"/>
              <p:cNvSpPr/>
              <p:nvPr/>
            </p:nvSpPr>
            <p:spPr>
              <a:xfrm>
                <a:off x="1732756" y="556299"/>
                <a:ext cx="3605285" cy="828000"/>
              </a:xfrm>
              <a:custGeom>
                <a:avLst/>
                <a:gdLst/>
                <a:ahLst/>
                <a:cxnLst/>
                <a:rect l="l" t="t" r="r" b="b"/>
                <a:pathLst>
                  <a:path w="2389505" h="437514">
                    <a:moveTo>
                      <a:pt x="2170722" y="0"/>
                    </a:moveTo>
                    <a:lnTo>
                      <a:pt x="0" y="0"/>
                    </a:lnTo>
                    <a:lnTo>
                      <a:pt x="0" y="437153"/>
                    </a:lnTo>
                    <a:lnTo>
                      <a:pt x="2170722" y="437153"/>
                    </a:lnTo>
                    <a:lnTo>
                      <a:pt x="2220839" y="431380"/>
                    </a:lnTo>
                    <a:lnTo>
                      <a:pt x="2266846" y="414936"/>
                    </a:lnTo>
                    <a:lnTo>
                      <a:pt x="2307430" y="389134"/>
                    </a:lnTo>
                    <a:lnTo>
                      <a:pt x="2341280" y="355285"/>
                    </a:lnTo>
                    <a:lnTo>
                      <a:pt x="2367082" y="314701"/>
                    </a:lnTo>
                    <a:lnTo>
                      <a:pt x="2383526" y="268694"/>
                    </a:lnTo>
                    <a:lnTo>
                      <a:pt x="2389299" y="218577"/>
                    </a:lnTo>
                    <a:lnTo>
                      <a:pt x="2383526" y="168459"/>
                    </a:lnTo>
                    <a:lnTo>
                      <a:pt x="2367082" y="122452"/>
                    </a:lnTo>
                    <a:lnTo>
                      <a:pt x="2341280" y="81868"/>
                    </a:lnTo>
                    <a:lnTo>
                      <a:pt x="2307430" y="48018"/>
                    </a:lnTo>
                    <a:lnTo>
                      <a:pt x="2266846" y="22216"/>
                    </a:lnTo>
                    <a:lnTo>
                      <a:pt x="2220839" y="5772"/>
                    </a:lnTo>
                    <a:lnTo>
                      <a:pt x="2170722" y="0"/>
                    </a:lnTo>
                    <a:close/>
                  </a:path>
                </a:pathLst>
              </a:custGeom>
              <a:solidFill>
                <a:srgbClr val="00A0F0"/>
              </a:solidFill>
            </p:spPr>
            <p:txBody>
              <a:bodyPr wrap="square" lIns="0" tIns="0" rIns="0" bIns="0" rtlCol="0"/>
              <a:lstStyle/>
              <a:p>
                <a:endParaRPr/>
              </a:p>
            </p:txBody>
          </p:sp>
        </p:grpSp>
        <p:sp>
          <p:nvSpPr>
            <p:cNvPr id="4" name="object 4"/>
            <p:cNvSpPr txBox="1"/>
            <p:nvPr/>
          </p:nvSpPr>
          <p:spPr>
            <a:xfrm>
              <a:off x="284956" y="618168"/>
              <a:ext cx="9601200" cy="689932"/>
            </a:xfrm>
            <a:prstGeom prst="rect">
              <a:avLst/>
            </a:prstGeom>
          </p:spPr>
          <p:txBody>
            <a:bodyPr vert="horz" wrap="square" lIns="0" tIns="12700" rIns="0" bIns="0" rtlCol="0">
              <a:spAutoFit/>
            </a:bodyPr>
            <a:lstStyle/>
            <a:p>
              <a:pPr marL="12700">
                <a:lnSpc>
                  <a:spcPct val="100000"/>
                </a:lnSpc>
                <a:spcBef>
                  <a:spcPts val="100"/>
                </a:spcBef>
              </a:pPr>
              <a:r>
                <a:rPr lang="en-US" sz="4400" b="1" dirty="0">
                  <a:solidFill>
                    <a:srgbClr val="FFFFFF"/>
                  </a:solidFill>
                  <a:cs typeface="Source Sans Pro Light"/>
                </a:rPr>
                <a:t>R / R STUDIO</a:t>
              </a:r>
              <a:endParaRPr lang="en-US" sz="4400" b="1" dirty="0">
                <a:cs typeface="Source Sans Pro Light"/>
              </a:endParaRPr>
            </a:p>
          </p:txBody>
        </p:sp>
      </p:grpSp>
      <p:sp>
        <p:nvSpPr>
          <p:cNvPr id="18" name="Rectangle 17">
            <a:extLst>
              <a:ext uri="{FF2B5EF4-FFF2-40B4-BE49-F238E27FC236}">
                <a16:creationId xmlns:a16="http://schemas.microsoft.com/office/drawing/2014/main" id="{3C1060C9-446F-41D8-8C1F-17E33F3A523D}"/>
              </a:ext>
            </a:extLst>
          </p:cNvPr>
          <p:cNvSpPr/>
          <p:nvPr/>
        </p:nvSpPr>
        <p:spPr>
          <a:xfrm>
            <a:off x="9711341" y="8738722"/>
            <a:ext cx="2954270" cy="369332"/>
          </a:xfrm>
          <a:prstGeom prst="rect">
            <a:avLst/>
          </a:prstGeom>
        </p:spPr>
        <p:txBody>
          <a:bodyPr wrap="none">
            <a:spAutoFit/>
          </a:bodyPr>
          <a:lstStyle/>
          <a:p>
            <a:r>
              <a:rPr lang="en-US">
                <a:solidFill>
                  <a:schemeClr val="bg1"/>
                </a:solidFill>
              </a:rPr>
              <a:t>Click on the model to interact</a:t>
            </a:r>
            <a:endParaRPr lang="cs-CZ">
              <a:solidFill>
                <a:schemeClr val="bg1"/>
              </a:solidFill>
            </a:endParaRPr>
          </a:p>
        </p:txBody>
      </p:sp>
      <p:grpSp>
        <p:nvGrpSpPr>
          <p:cNvPr id="12" name="Group 11">
            <a:extLst>
              <a:ext uri="{FF2B5EF4-FFF2-40B4-BE49-F238E27FC236}">
                <a16:creationId xmlns:a16="http://schemas.microsoft.com/office/drawing/2014/main" id="{13BC928E-41F2-4CA1-B99B-331CEAB61F77}"/>
              </a:ext>
            </a:extLst>
          </p:cNvPr>
          <p:cNvGrpSpPr/>
          <p:nvPr/>
        </p:nvGrpSpPr>
        <p:grpSpPr>
          <a:xfrm>
            <a:off x="0" y="9766299"/>
            <a:ext cx="19010313" cy="914401"/>
            <a:chOff x="12664977" y="9766299"/>
            <a:chExt cx="6345336" cy="914401"/>
          </a:xfrm>
        </p:grpSpPr>
        <p:sp>
          <p:nvSpPr>
            <p:cNvPr id="14" name="object 3">
              <a:extLst>
                <a:ext uri="{FF2B5EF4-FFF2-40B4-BE49-F238E27FC236}">
                  <a16:creationId xmlns:a16="http://schemas.microsoft.com/office/drawing/2014/main" id="{15D7449C-0A90-4384-97D2-D94963DB071B}"/>
                </a:ext>
              </a:extLst>
            </p:cNvPr>
            <p:cNvSpPr/>
            <p:nvPr/>
          </p:nvSpPr>
          <p:spPr>
            <a:xfrm>
              <a:off x="12664977" y="9766299"/>
              <a:ext cx="6345336" cy="914401"/>
            </a:xfrm>
            <a:custGeom>
              <a:avLst/>
              <a:gdLst/>
              <a:ahLst/>
              <a:cxnLst/>
              <a:rect l="l" t="t" r="r" b="b"/>
              <a:pathLst>
                <a:path w="1883409" h="440055">
                  <a:moveTo>
                    <a:pt x="0" y="0"/>
                  </a:moveTo>
                  <a:lnTo>
                    <a:pt x="0" y="439737"/>
                  </a:lnTo>
                  <a:lnTo>
                    <a:pt x="1883155" y="439737"/>
                  </a:lnTo>
                  <a:lnTo>
                    <a:pt x="1883155" y="0"/>
                  </a:lnTo>
                  <a:lnTo>
                    <a:pt x="0" y="0"/>
                  </a:lnTo>
                  <a:close/>
                </a:path>
              </a:pathLst>
            </a:custGeom>
            <a:solidFill>
              <a:srgbClr val="FF8200"/>
            </a:solidFill>
          </p:spPr>
          <p:txBody>
            <a:bodyPr wrap="square" lIns="0" tIns="0" rIns="0" bIns="0" rtlCol="0"/>
            <a:lstStyle/>
            <a:p>
              <a:pPr>
                <a:spcAft>
                  <a:spcPts val="600"/>
                </a:spcAft>
              </a:pPr>
              <a:r>
                <a:rPr lang="en-US" sz="2800" b="1" dirty="0"/>
                <a:t> LABORATORIUM DATA SCIENCE – PROGRAM STUDI STATISTIKA </a:t>
              </a:r>
            </a:p>
            <a:p>
              <a:pPr>
                <a:spcAft>
                  <a:spcPts val="600"/>
                </a:spcAft>
              </a:pPr>
              <a:r>
                <a:rPr lang="en-US" sz="2800" b="1" dirty="0"/>
                <a:t> UNIVERSITAS ADI BUANA SURABAYA</a:t>
              </a:r>
            </a:p>
          </p:txBody>
        </p:sp>
        <p:sp>
          <p:nvSpPr>
            <p:cNvPr id="11" name="Rectangle 10">
              <a:extLst>
                <a:ext uri="{FF2B5EF4-FFF2-40B4-BE49-F238E27FC236}">
                  <a16:creationId xmlns:a16="http://schemas.microsoft.com/office/drawing/2014/main" id="{32DAA3B1-1874-495F-B4F1-34C909C4F5A9}"/>
                </a:ext>
              </a:extLst>
            </p:cNvPr>
            <p:cNvSpPr/>
            <p:nvPr/>
          </p:nvSpPr>
          <p:spPr>
            <a:xfrm>
              <a:off x="18660856" y="9766299"/>
              <a:ext cx="349457" cy="914401"/>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3200" b="1" dirty="0"/>
                <a:t>5</a:t>
              </a:r>
            </a:p>
          </p:txBody>
        </p:sp>
      </p:grpSp>
      <p:sp>
        <p:nvSpPr>
          <p:cNvPr id="5" name="Content Placeholder 4">
            <a:extLst>
              <a:ext uri="{FF2B5EF4-FFF2-40B4-BE49-F238E27FC236}">
                <a16:creationId xmlns:a16="http://schemas.microsoft.com/office/drawing/2014/main" id="{BE80D1D0-B0B6-4314-8759-D49780C36987}"/>
              </a:ext>
            </a:extLst>
          </p:cNvPr>
          <p:cNvSpPr>
            <a:spLocks noGrp="1"/>
          </p:cNvSpPr>
          <p:nvPr>
            <p:ph sz="half" idx="1"/>
          </p:nvPr>
        </p:nvSpPr>
        <p:spPr>
          <a:xfrm>
            <a:off x="665956" y="1185138"/>
            <a:ext cx="17754600" cy="7279682"/>
          </a:xfrm>
        </p:spPr>
        <p:txBody>
          <a:bodyPr/>
          <a:lstStyle/>
          <a:p>
            <a:r>
              <a:rPr lang="en-US" dirty="0"/>
              <a:t>Install  R  / R Studio : Software </a:t>
            </a:r>
            <a:r>
              <a:rPr lang="en-US" dirty="0" err="1"/>
              <a:t>bisa</a:t>
            </a:r>
            <a:r>
              <a:rPr lang="en-US" dirty="0"/>
              <a:t> </a:t>
            </a:r>
            <a:r>
              <a:rPr lang="en-US" dirty="0" err="1"/>
              <a:t>didapatkan</a:t>
            </a:r>
            <a:r>
              <a:rPr lang="en-US" dirty="0"/>
              <a:t> pada link </a:t>
            </a:r>
            <a:r>
              <a:rPr lang="en-US" dirty="0" err="1"/>
              <a:t>berikut</a:t>
            </a:r>
            <a:r>
              <a:rPr lang="en-US" dirty="0"/>
              <a:t> : </a:t>
            </a:r>
            <a:r>
              <a:rPr lang="en-US" dirty="0">
                <a:hlinkClick r:id="rId2"/>
              </a:rPr>
              <a:t>https://rstudio.com/products/rstudio/download/#download</a:t>
            </a:r>
            <a:endParaRPr lang="en-US" dirty="0"/>
          </a:p>
          <a:p>
            <a:endParaRPr lang="en-US" dirty="0"/>
          </a:p>
        </p:txBody>
      </p:sp>
      <p:pic>
        <p:nvPicPr>
          <p:cNvPr id="6" name="Picture 5">
            <a:extLst>
              <a:ext uri="{FF2B5EF4-FFF2-40B4-BE49-F238E27FC236}">
                <a16:creationId xmlns:a16="http://schemas.microsoft.com/office/drawing/2014/main" id="{5001D9D0-F5A4-40E4-B3A7-486F102EF1B6}"/>
              </a:ext>
            </a:extLst>
          </p:cNvPr>
          <p:cNvPicPr>
            <a:picLocks noChangeAspect="1"/>
          </p:cNvPicPr>
          <p:nvPr/>
        </p:nvPicPr>
        <p:blipFill>
          <a:blip r:embed="rId3"/>
          <a:stretch>
            <a:fillRect/>
          </a:stretch>
        </p:blipFill>
        <p:spPr>
          <a:xfrm>
            <a:off x="1199356" y="2437204"/>
            <a:ext cx="13487400" cy="7152408"/>
          </a:xfrm>
          <a:prstGeom prst="rect">
            <a:avLst/>
          </a:prstGeom>
          <a:ln w="12700">
            <a:solidFill>
              <a:schemeClr val="tx1"/>
            </a:solidFill>
          </a:ln>
        </p:spPr>
      </p:pic>
    </p:spTree>
    <p:extLst>
      <p:ext uri="{BB962C8B-B14F-4D97-AF65-F5344CB8AC3E}">
        <p14:creationId xmlns:p14="http://schemas.microsoft.com/office/powerpoint/2010/main" val="24129052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object 2">
            <a:extLst>
              <a:ext uri="{FF2B5EF4-FFF2-40B4-BE49-F238E27FC236}">
                <a16:creationId xmlns:a16="http://schemas.microsoft.com/office/drawing/2014/main" id="{BDEAF6CC-8A52-4857-8B04-619F92B05F6D}"/>
              </a:ext>
            </a:extLst>
          </p:cNvPr>
          <p:cNvSpPr/>
          <p:nvPr/>
        </p:nvSpPr>
        <p:spPr>
          <a:xfrm>
            <a:off x="1" y="556300"/>
            <a:ext cx="5542756" cy="828000"/>
          </a:xfrm>
          <a:custGeom>
            <a:avLst/>
            <a:gdLst/>
            <a:ahLst/>
            <a:cxnLst/>
            <a:rect l="l" t="t" r="r" b="b"/>
            <a:pathLst>
              <a:path w="2389505" h="437514">
                <a:moveTo>
                  <a:pt x="2170722" y="0"/>
                </a:moveTo>
                <a:lnTo>
                  <a:pt x="0" y="0"/>
                </a:lnTo>
                <a:lnTo>
                  <a:pt x="0" y="437153"/>
                </a:lnTo>
                <a:lnTo>
                  <a:pt x="2170722" y="437153"/>
                </a:lnTo>
                <a:lnTo>
                  <a:pt x="2220839" y="431380"/>
                </a:lnTo>
                <a:lnTo>
                  <a:pt x="2266846" y="414936"/>
                </a:lnTo>
                <a:lnTo>
                  <a:pt x="2307430" y="389134"/>
                </a:lnTo>
                <a:lnTo>
                  <a:pt x="2341280" y="355285"/>
                </a:lnTo>
                <a:lnTo>
                  <a:pt x="2367082" y="314701"/>
                </a:lnTo>
                <a:lnTo>
                  <a:pt x="2383526" y="268694"/>
                </a:lnTo>
                <a:lnTo>
                  <a:pt x="2389299" y="218577"/>
                </a:lnTo>
                <a:lnTo>
                  <a:pt x="2383526" y="168459"/>
                </a:lnTo>
                <a:lnTo>
                  <a:pt x="2367082" y="122452"/>
                </a:lnTo>
                <a:lnTo>
                  <a:pt x="2341280" y="81868"/>
                </a:lnTo>
                <a:lnTo>
                  <a:pt x="2307430" y="48018"/>
                </a:lnTo>
                <a:lnTo>
                  <a:pt x="2266846" y="22216"/>
                </a:lnTo>
                <a:lnTo>
                  <a:pt x="2220839" y="5772"/>
                </a:lnTo>
                <a:lnTo>
                  <a:pt x="2170722" y="0"/>
                </a:lnTo>
                <a:close/>
              </a:path>
            </a:pathLst>
          </a:custGeom>
          <a:solidFill>
            <a:srgbClr val="00A0F0"/>
          </a:solidFill>
        </p:spPr>
        <p:txBody>
          <a:bodyPr wrap="square" lIns="0" tIns="0" rIns="0" bIns="0" rtlCol="0"/>
          <a:lstStyle/>
          <a:p>
            <a:endParaRPr/>
          </a:p>
        </p:txBody>
      </p:sp>
      <p:sp>
        <p:nvSpPr>
          <p:cNvPr id="2" name="object 2"/>
          <p:cNvSpPr/>
          <p:nvPr/>
        </p:nvSpPr>
        <p:spPr>
          <a:xfrm flipH="1">
            <a:off x="4399756" y="556299"/>
            <a:ext cx="128515" cy="828000"/>
          </a:xfrm>
          <a:custGeom>
            <a:avLst/>
            <a:gdLst/>
            <a:ahLst/>
            <a:cxnLst/>
            <a:rect l="l" t="t" r="r" b="b"/>
            <a:pathLst>
              <a:path w="2389505" h="437514">
                <a:moveTo>
                  <a:pt x="2170722" y="0"/>
                </a:moveTo>
                <a:lnTo>
                  <a:pt x="0" y="0"/>
                </a:lnTo>
                <a:lnTo>
                  <a:pt x="0" y="437153"/>
                </a:lnTo>
                <a:lnTo>
                  <a:pt x="2170722" y="437153"/>
                </a:lnTo>
                <a:lnTo>
                  <a:pt x="2220839" y="431380"/>
                </a:lnTo>
                <a:lnTo>
                  <a:pt x="2266846" y="414936"/>
                </a:lnTo>
                <a:lnTo>
                  <a:pt x="2307430" y="389134"/>
                </a:lnTo>
                <a:lnTo>
                  <a:pt x="2341280" y="355285"/>
                </a:lnTo>
                <a:lnTo>
                  <a:pt x="2367082" y="314701"/>
                </a:lnTo>
                <a:lnTo>
                  <a:pt x="2383526" y="268694"/>
                </a:lnTo>
                <a:lnTo>
                  <a:pt x="2389299" y="218577"/>
                </a:lnTo>
                <a:lnTo>
                  <a:pt x="2383526" y="168459"/>
                </a:lnTo>
                <a:lnTo>
                  <a:pt x="2367082" y="122452"/>
                </a:lnTo>
                <a:lnTo>
                  <a:pt x="2341280" y="81868"/>
                </a:lnTo>
                <a:lnTo>
                  <a:pt x="2307430" y="48018"/>
                </a:lnTo>
                <a:lnTo>
                  <a:pt x="2266846" y="22216"/>
                </a:lnTo>
                <a:lnTo>
                  <a:pt x="2220839" y="5772"/>
                </a:lnTo>
                <a:lnTo>
                  <a:pt x="2170722" y="0"/>
                </a:lnTo>
                <a:close/>
              </a:path>
            </a:pathLst>
          </a:custGeom>
          <a:solidFill>
            <a:srgbClr val="00A0F0"/>
          </a:solidFill>
        </p:spPr>
        <p:txBody>
          <a:bodyPr wrap="square" lIns="0" tIns="0" rIns="0" bIns="0" rtlCol="0"/>
          <a:lstStyle/>
          <a:p>
            <a:endParaRPr/>
          </a:p>
        </p:txBody>
      </p:sp>
      <p:sp>
        <p:nvSpPr>
          <p:cNvPr id="4" name="object 4"/>
          <p:cNvSpPr txBox="1"/>
          <p:nvPr/>
        </p:nvSpPr>
        <p:spPr>
          <a:xfrm>
            <a:off x="665956" y="622300"/>
            <a:ext cx="9601200" cy="689932"/>
          </a:xfrm>
          <a:prstGeom prst="rect">
            <a:avLst/>
          </a:prstGeom>
        </p:spPr>
        <p:txBody>
          <a:bodyPr vert="horz" wrap="square" lIns="0" tIns="12700" rIns="0" bIns="0" rtlCol="0">
            <a:spAutoFit/>
          </a:bodyPr>
          <a:lstStyle/>
          <a:p>
            <a:pPr marL="12700">
              <a:lnSpc>
                <a:spcPct val="100000"/>
              </a:lnSpc>
              <a:spcBef>
                <a:spcPts val="100"/>
              </a:spcBef>
            </a:pPr>
            <a:r>
              <a:rPr lang="en-US" sz="4400" b="1" dirty="0">
                <a:solidFill>
                  <a:srgbClr val="FFFFFF"/>
                </a:solidFill>
                <a:cs typeface="Source Sans Pro Light"/>
              </a:rPr>
              <a:t>R BASIC…</a:t>
            </a:r>
            <a:endParaRPr lang="en-US" sz="4400" b="1" dirty="0">
              <a:cs typeface="Source Sans Pro Light"/>
            </a:endParaRPr>
          </a:p>
        </p:txBody>
      </p:sp>
      <p:sp>
        <p:nvSpPr>
          <p:cNvPr id="18" name="Rectangle 17">
            <a:extLst>
              <a:ext uri="{FF2B5EF4-FFF2-40B4-BE49-F238E27FC236}">
                <a16:creationId xmlns:a16="http://schemas.microsoft.com/office/drawing/2014/main" id="{3C1060C9-446F-41D8-8C1F-17E33F3A523D}"/>
              </a:ext>
            </a:extLst>
          </p:cNvPr>
          <p:cNvSpPr/>
          <p:nvPr/>
        </p:nvSpPr>
        <p:spPr>
          <a:xfrm>
            <a:off x="9711341" y="8738722"/>
            <a:ext cx="2954270" cy="369332"/>
          </a:xfrm>
          <a:prstGeom prst="rect">
            <a:avLst/>
          </a:prstGeom>
        </p:spPr>
        <p:txBody>
          <a:bodyPr wrap="none">
            <a:spAutoFit/>
          </a:bodyPr>
          <a:lstStyle/>
          <a:p>
            <a:r>
              <a:rPr lang="en-US">
                <a:solidFill>
                  <a:schemeClr val="bg1"/>
                </a:solidFill>
              </a:rPr>
              <a:t>Click on the model to interact</a:t>
            </a:r>
            <a:endParaRPr lang="cs-CZ">
              <a:solidFill>
                <a:schemeClr val="bg1"/>
              </a:solidFill>
            </a:endParaRPr>
          </a:p>
        </p:txBody>
      </p:sp>
      <p:grpSp>
        <p:nvGrpSpPr>
          <p:cNvPr id="12" name="Group 11">
            <a:extLst>
              <a:ext uri="{FF2B5EF4-FFF2-40B4-BE49-F238E27FC236}">
                <a16:creationId xmlns:a16="http://schemas.microsoft.com/office/drawing/2014/main" id="{13BC928E-41F2-4CA1-B99B-331CEAB61F77}"/>
              </a:ext>
            </a:extLst>
          </p:cNvPr>
          <p:cNvGrpSpPr/>
          <p:nvPr/>
        </p:nvGrpSpPr>
        <p:grpSpPr>
          <a:xfrm>
            <a:off x="0" y="9766299"/>
            <a:ext cx="19010313" cy="914401"/>
            <a:chOff x="12664977" y="9766299"/>
            <a:chExt cx="6345336" cy="914401"/>
          </a:xfrm>
        </p:grpSpPr>
        <p:sp>
          <p:nvSpPr>
            <p:cNvPr id="14" name="object 3">
              <a:extLst>
                <a:ext uri="{FF2B5EF4-FFF2-40B4-BE49-F238E27FC236}">
                  <a16:creationId xmlns:a16="http://schemas.microsoft.com/office/drawing/2014/main" id="{15D7449C-0A90-4384-97D2-D94963DB071B}"/>
                </a:ext>
              </a:extLst>
            </p:cNvPr>
            <p:cNvSpPr/>
            <p:nvPr/>
          </p:nvSpPr>
          <p:spPr>
            <a:xfrm>
              <a:off x="12664977" y="9766299"/>
              <a:ext cx="6345336" cy="914401"/>
            </a:xfrm>
            <a:custGeom>
              <a:avLst/>
              <a:gdLst/>
              <a:ahLst/>
              <a:cxnLst/>
              <a:rect l="l" t="t" r="r" b="b"/>
              <a:pathLst>
                <a:path w="1883409" h="440055">
                  <a:moveTo>
                    <a:pt x="0" y="0"/>
                  </a:moveTo>
                  <a:lnTo>
                    <a:pt x="0" y="439737"/>
                  </a:lnTo>
                  <a:lnTo>
                    <a:pt x="1883155" y="439737"/>
                  </a:lnTo>
                  <a:lnTo>
                    <a:pt x="1883155" y="0"/>
                  </a:lnTo>
                  <a:lnTo>
                    <a:pt x="0" y="0"/>
                  </a:lnTo>
                  <a:close/>
                </a:path>
              </a:pathLst>
            </a:custGeom>
            <a:solidFill>
              <a:srgbClr val="FF8200"/>
            </a:solidFill>
          </p:spPr>
          <p:txBody>
            <a:bodyPr wrap="square" lIns="0" tIns="0" rIns="0" bIns="0" rtlCol="0"/>
            <a:lstStyle/>
            <a:p>
              <a:pPr>
                <a:spcAft>
                  <a:spcPts val="600"/>
                </a:spcAft>
              </a:pPr>
              <a:r>
                <a:rPr lang="en-US" sz="2800" b="1" dirty="0"/>
                <a:t> LABORATORIUM DATA SCIENCE – PROGRAM STUDI STATISTIKA </a:t>
              </a:r>
            </a:p>
            <a:p>
              <a:pPr>
                <a:spcAft>
                  <a:spcPts val="600"/>
                </a:spcAft>
              </a:pPr>
              <a:r>
                <a:rPr lang="en-US" sz="2800" b="1" dirty="0"/>
                <a:t> UNIVERSITAS ADI BUANA SURABAYA</a:t>
              </a:r>
            </a:p>
          </p:txBody>
        </p:sp>
        <p:sp>
          <p:nvSpPr>
            <p:cNvPr id="11" name="Rectangle 10">
              <a:extLst>
                <a:ext uri="{FF2B5EF4-FFF2-40B4-BE49-F238E27FC236}">
                  <a16:creationId xmlns:a16="http://schemas.microsoft.com/office/drawing/2014/main" id="{32DAA3B1-1874-495F-B4F1-34C909C4F5A9}"/>
                </a:ext>
              </a:extLst>
            </p:cNvPr>
            <p:cNvSpPr/>
            <p:nvPr/>
          </p:nvSpPr>
          <p:spPr>
            <a:xfrm>
              <a:off x="18660856" y="9766299"/>
              <a:ext cx="349457" cy="914401"/>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3200" b="1" dirty="0"/>
                <a:t>6</a:t>
              </a:r>
            </a:p>
          </p:txBody>
        </p:sp>
      </p:grpSp>
      <p:sp>
        <p:nvSpPr>
          <p:cNvPr id="5" name="Content Placeholder 4">
            <a:extLst>
              <a:ext uri="{FF2B5EF4-FFF2-40B4-BE49-F238E27FC236}">
                <a16:creationId xmlns:a16="http://schemas.microsoft.com/office/drawing/2014/main" id="{1C61734E-0EB8-4D3D-AA12-C866F01BED1E}"/>
              </a:ext>
            </a:extLst>
          </p:cNvPr>
          <p:cNvSpPr>
            <a:spLocks noGrp="1"/>
          </p:cNvSpPr>
          <p:nvPr>
            <p:ph sz="half" idx="1"/>
          </p:nvPr>
        </p:nvSpPr>
        <p:spPr>
          <a:xfrm>
            <a:off x="663773" y="1739836"/>
            <a:ext cx="8079383" cy="6784864"/>
          </a:xfrm>
        </p:spPr>
        <p:txBody>
          <a:bodyPr/>
          <a:lstStyle/>
          <a:p>
            <a:pPr lvl="1">
              <a:lnSpc>
                <a:spcPct val="150000"/>
              </a:lnSpc>
            </a:pPr>
            <a:r>
              <a:rPr lang="id-ID" sz="4000" dirty="0"/>
              <a:t>Operator Aritmatik</a:t>
            </a:r>
          </a:p>
          <a:p>
            <a:pPr lvl="1">
              <a:lnSpc>
                <a:spcPct val="150000"/>
              </a:lnSpc>
            </a:pPr>
            <a:r>
              <a:rPr lang="id-ID" sz="4000" dirty="0"/>
              <a:t>Vektor dan Matriks</a:t>
            </a:r>
          </a:p>
          <a:p>
            <a:pPr lvl="1">
              <a:lnSpc>
                <a:spcPct val="150000"/>
              </a:lnSpc>
            </a:pPr>
            <a:r>
              <a:rPr lang="id-ID" sz="4000" dirty="0"/>
              <a:t>Fungsi</a:t>
            </a:r>
          </a:p>
          <a:p>
            <a:pPr lvl="1">
              <a:lnSpc>
                <a:spcPct val="150000"/>
              </a:lnSpc>
            </a:pPr>
            <a:r>
              <a:rPr lang="id-ID" sz="4000" dirty="0"/>
              <a:t>Import Data</a:t>
            </a:r>
          </a:p>
          <a:p>
            <a:endParaRPr lang="id-ID" dirty="0"/>
          </a:p>
        </p:txBody>
      </p:sp>
    </p:spTree>
    <p:extLst>
      <p:ext uri="{BB962C8B-B14F-4D97-AF65-F5344CB8AC3E}">
        <p14:creationId xmlns:p14="http://schemas.microsoft.com/office/powerpoint/2010/main" val="10266844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object 2">
            <a:extLst>
              <a:ext uri="{FF2B5EF4-FFF2-40B4-BE49-F238E27FC236}">
                <a16:creationId xmlns:a16="http://schemas.microsoft.com/office/drawing/2014/main" id="{BDEAF6CC-8A52-4857-8B04-619F92B05F6D}"/>
              </a:ext>
            </a:extLst>
          </p:cNvPr>
          <p:cNvSpPr/>
          <p:nvPr/>
        </p:nvSpPr>
        <p:spPr>
          <a:xfrm>
            <a:off x="1" y="556300"/>
            <a:ext cx="5542756" cy="828000"/>
          </a:xfrm>
          <a:custGeom>
            <a:avLst/>
            <a:gdLst/>
            <a:ahLst/>
            <a:cxnLst/>
            <a:rect l="l" t="t" r="r" b="b"/>
            <a:pathLst>
              <a:path w="2389505" h="437514">
                <a:moveTo>
                  <a:pt x="2170722" y="0"/>
                </a:moveTo>
                <a:lnTo>
                  <a:pt x="0" y="0"/>
                </a:lnTo>
                <a:lnTo>
                  <a:pt x="0" y="437153"/>
                </a:lnTo>
                <a:lnTo>
                  <a:pt x="2170722" y="437153"/>
                </a:lnTo>
                <a:lnTo>
                  <a:pt x="2220839" y="431380"/>
                </a:lnTo>
                <a:lnTo>
                  <a:pt x="2266846" y="414936"/>
                </a:lnTo>
                <a:lnTo>
                  <a:pt x="2307430" y="389134"/>
                </a:lnTo>
                <a:lnTo>
                  <a:pt x="2341280" y="355285"/>
                </a:lnTo>
                <a:lnTo>
                  <a:pt x="2367082" y="314701"/>
                </a:lnTo>
                <a:lnTo>
                  <a:pt x="2383526" y="268694"/>
                </a:lnTo>
                <a:lnTo>
                  <a:pt x="2389299" y="218577"/>
                </a:lnTo>
                <a:lnTo>
                  <a:pt x="2383526" y="168459"/>
                </a:lnTo>
                <a:lnTo>
                  <a:pt x="2367082" y="122452"/>
                </a:lnTo>
                <a:lnTo>
                  <a:pt x="2341280" y="81868"/>
                </a:lnTo>
                <a:lnTo>
                  <a:pt x="2307430" y="48018"/>
                </a:lnTo>
                <a:lnTo>
                  <a:pt x="2266846" y="22216"/>
                </a:lnTo>
                <a:lnTo>
                  <a:pt x="2220839" y="5772"/>
                </a:lnTo>
                <a:lnTo>
                  <a:pt x="2170722" y="0"/>
                </a:lnTo>
                <a:close/>
              </a:path>
            </a:pathLst>
          </a:custGeom>
          <a:solidFill>
            <a:srgbClr val="00A0F0"/>
          </a:solidFill>
        </p:spPr>
        <p:txBody>
          <a:bodyPr wrap="square" lIns="0" tIns="0" rIns="0" bIns="0" rtlCol="0"/>
          <a:lstStyle/>
          <a:p>
            <a:endParaRPr/>
          </a:p>
        </p:txBody>
      </p:sp>
      <p:sp>
        <p:nvSpPr>
          <p:cNvPr id="2" name="object 2"/>
          <p:cNvSpPr/>
          <p:nvPr/>
        </p:nvSpPr>
        <p:spPr>
          <a:xfrm>
            <a:off x="4528272" y="556299"/>
            <a:ext cx="2107442" cy="828000"/>
          </a:xfrm>
          <a:custGeom>
            <a:avLst/>
            <a:gdLst/>
            <a:ahLst/>
            <a:cxnLst/>
            <a:rect l="l" t="t" r="r" b="b"/>
            <a:pathLst>
              <a:path w="2389505" h="437514">
                <a:moveTo>
                  <a:pt x="2170722" y="0"/>
                </a:moveTo>
                <a:lnTo>
                  <a:pt x="0" y="0"/>
                </a:lnTo>
                <a:lnTo>
                  <a:pt x="0" y="437153"/>
                </a:lnTo>
                <a:lnTo>
                  <a:pt x="2170722" y="437153"/>
                </a:lnTo>
                <a:lnTo>
                  <a:pt x="2220839" y="431380"/>
                </a:lnTo>
                <a:lnTo>
                  <a:pt x="2266846" y="414936"/>
                </a:lnTo>
                <a:lnTo>
                  <a:pt x="2307430" y="389134"/>
                </a:lnTo>
                <a:lnTo>
                  <a:pt x="2341280" y="355285"/>
                </a:lnTo>
                <a:lnTo>
                  <a:pt x="2367082" y="314701"/>
                </a:lnTo>
                <a:lnTo>
                  <a:pt x="2383526" y="268694"/>
                </a:lnTo>
                <a:lnTo>
                  <a:pt x="2389299" y="218577"/>
                </a:lnTo>
                <a:lnTo>
                  <a:pt x="2383526" y="168459"/>
                </a:lnTo>
                <a:lnTo>
                  <a:pt x="2367082" y="122452"/>
                </a:lnTo>
                <a:lnTo>
                  <a:pt x="2341280" y="81868"/>
                </a:lnTo>
                <a:lnTo>
                  <a:pt x="2307430" y="48018"/>
                </a:lnTo>
                <a:lnTo>
                  <a:pt x="2266846" y="22216"/>
                </a:lnTo>
                <a:lnTo>
                  <a:pt x="2220839" y="5772"/>
                </a:lnTo>
                <a:lnTo>
                  <a:pt x="2170722" y="0"/>
                </a:lnTo>
                <a:close/>
              </a:path>
            </a:pathLst>
          </a:custGeom>
          <a:solidFill>
            <a:srgbClr val="00A0F0"/>
          </a:solidFill>
        </p:spPr>
        <p:txBody>
          <a:bodyPr wrap="square" lIns="0" tIns="0" rIns="0" bIns="0" rtlCol="0"/>
          <a:lstStyle/>
          <a:p>
            <a:endParaRPr/>
          </a:p>
        </p:txBody>
      </p:sp>
      <p:sp>
        <p:nvSpPr>
          <p:cNvPr id="4" name="object 4"/>
          <p:cNvSpPr txBox="1"/>
          <p:nvPr/>
        </p:nvSpPr>
        <p:spPr>
          <a:xfrm>
            <a:off x="0" y="618168"/>
            <a:ext cx="10267156" cy="689932"/>
          </a:xfrm>
          <a:prstGeom prst="rect">
            <a:avLst/>
          </a:prstGeom>
        </p:spPr>
        <p:txBody>
          <a:bodyPr vert="horz" wrap="square" lIns="0" tIns="12700" rIns="0" bIns="0" rtlCol="0">
            <a:spAutoFit/>
          </a:bodyPr>
          <a:lstStyle/>
          <a:p>
            <a:pPr marL="12700">
              <a:lnSpc>
                <a:spcPct val="100000"/>
              </a:lnSpc>
              <a:spcBef>
                <a:spcPts val="100"/>
              </a:spcBef>
            </a:pPr>
            <a:r>
              <a:rPr lang="en-US" sz="4400" b="1" dirty="0">
                <a:solidFill>
                  <a:srgbClr val="FFFFFF"/>
                </a:solidFill>
                <a:cs typeface="Source Sans Pro Light"/>
              </a:rPr>
              <a:t> VISUALISASI DATA SPASIAL</a:t>
            </a:r>
            <a:endParaRPr lang="en-US" sz="4400" b="1" dirty="0">
              <a:cs typeface="Source Sans Pro Light"/>
            </a:endParaRPr>
          </a:p>
        </p:txBody>
      </p:sp>
      <p:sp>
        <p:nvSpPr>
          <p:cNvPr id="18" name="Rectangle 17">
            <a:extLst>
              <a:ext uri="{FF2B5EF4-FFF2-40B4-BE49-F238E27FC236}">
                <a16:creationId xmlns:a16="http://schemas.microsoft.com/office/drawing/2014/main" id="{3C1060C9-446F-41D8-8C1F-17E33F3A523D}"/>
              </a:ext>
            </a:extLst>
          </p:cNvPr>
          <p:cNvSpPr/>
          <p:nvPr/>
        </p:nvSpPr>
        <p:spPr>
          <a:xfrm>
            <a:off x="9711341" y="8738722"/>
            <a:ext cx="2954270" cy="369332"/>
          </a:xfrm>
          <a:prstGeom prst="rect">
            <a:avLst/>
          </a:prstGeom>
        </p:spPr>
        <p:txBody>
          <a:bodyPr wrap="none">
            <a:spAutoFit/>
          </a:bodyPr>
          <a:lstStyle/>
          <a:p>
            <a:r>
              <a:rPr lang="en-US">
                <a:solidFill>
                  <a:schemeClr val="bg1"/>
                </a:solidFill>
              </a:rPr>
              <a:t>Click on the model to interact</a:t>
            </a:r>
            <a:endParaRPr lang="cs-CZ">
              <a:solidFill>
                <a:schemeClr val="bg1"/>
              </a:solidFill>
            </a:endParaRPr>
          </a:p>
        </p:txBody>
      </p:sp>
      <p:grpSp>
        <p:nvGrpSpPr>
          <p:cNvPr id="12" name="Group 11">
            <a:extLst>
              <a:ext uri="{FF2B5EF4-FFF2-40B4-BE49-F238E27FC236}">
                <a16:creationId xmlns:a16="http://schemas.microsoft.com/office/drawing/2014/main" id="{13BC928E-41F2-4CA1-B99B-331CEAB61F77}"/>
              </a:ext>
            </a:extLst>
          </p:cNvPr>
          <p:cNvGrpSpPr/>
          <p:nvPr/>
        </p:nvGrpSpPr>
        <p:grpSpPr>
          <a:xfrm>
            <a:off x="0" y="9766299"/>
            <a:ext cx="19010313" cy="914401"/>
            <a:chOff x="12664977" y="9766299"/>
            <a:chExt cx="6345336" cy="914401"/>
          </a:xfrm>
        </p:grpSpPr>
        <p:sp>
          <p:nvSpPr>
            <p:cNvPr id="14" name="object 3">
              <a:extLst>
                <a:ext uri="{FF2B5EF4-FFF2-40B4-BE49-F238E27FC236}">
                  <a16:creationId xmlns:a16="http://schemas.microsoft.com/office/drawing/2014/main" id="{15D7449C-0A90-4384-97D2-D94963DB071B}"/>
                </a:ext>
              </a:extLst>
            </p:cNvPr>
            <p:cNvSpPr/>
            <p:nvPr/>
          </p:nvSpPr>
          <p:spPr>
            <a:xfrm>
              <a:off x="12664977" y="9766299"/>
              <a:ext cx="6345336" cy="914401"/>
            </a:xfrm>
            <a:custGeom>
              <a:avLst/>
              <a:gdLst/>
              <a:ahLst/>
              <a:cxnLst/>
              <a:rect l="l" t="t" r="r" b="b"/>
              <a:pathLst>
                <a:path w="1883409" h="440055">
                  <a:moveTo>
                    <a:pt x="0" y="0"/>
                  </a:moveTo>
                  <a:lnTo>
                    <a:pt x="0" y="439737"/>
                  </a:lnTo>
                  <a:lnTo>
                    <a:pt x="1883155" y="439737"/>
                  </a:lnTo>
                  <a:lnTo>
                    <a:pt x="1883155" y="0"/>
                  </a:lnTo>
                  <a:lnTo>
                    <a:pt x="0" y="0"/>
                  </a:lnTo>
                  <a:close/>
                </a:path>
              </a:pathLst>
            </a:custGeom>
            <a:solidFill>
              <a:srgbClr val="FF8200"/>
            </a:solidFill>
          </p:spPr>
          <p:txBody>
            <a:bodyPr wrap="square" lIns="0" tIns="0" rIns="0" bIns="0" rtlCol="0"/>
            <a:lstStyle/>
            <a:p>
              <a:pPr>
                <a:spcAft>
                  <a:spcPts val="600"/>
                </a:spcAft>
              </a:pPr>
              <a:r>
                <a:rPr lang="en-US" sz="2800" b="1" dirty="0"/>
                <a:t> LABORATORIUM DATA SCIENCE – PROGRAM STUDI STATISTIKA </a:t>
              </a:r>
            </a:p>
            <a:p>
              <a:pPr>
                <a:spcAft>
                  <a:spcPts val="600"/>
                </a:spcAft>
              </a:pPr>
              <a:r>
                <a:rPr lang="en-US" sz="2800" b="1" dirty="0"/>
                <a:t> UNIVERSITAS ADI BUANA SURABAYA</a:t>
              </a:r>
            </a:p>
          </p:txBody>
        </p:sp>
        <p:sp>
          <p:nvSpPr>
            <p:cNvPr id="11" name="Rectangle 10">
              <a:extLst>
                <a:ext uri="{FF2B5EF4-FFF2-40B4-BE49-F238E27FC236}">
                  <a16:creationId xmlns:a16="http://schemas.microsoft.com/office/drawing/2014/main" id="{32DAA3B1-1874-495F-B4F1-34C909C4F5A9}"/>
                </a:ext>
              </a:extLst>
            </p:cNvPr>
            <p:cNvSpPr/>
            <p:nvPr/>
          </p:nvSpPr>
          <p:spPr>
            <a:xfrm>
              <a:off x="18660856" y="9766299"/>
              <a:ext cx="349457" cy="914401"/>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3200" b="1" dirty="0"/>
                <a:t>7</a:t>
              </a:r>
            </a:p>
          </p:txBody>
        </p:sp>
      </p:grpSp>
      <p:sp>
        <p:nvSpPr>
          <p:cNvPr id="5" name="Content Placeholder 4">
            <a:extLst>
              <a:ext uri="{FF2B5EF4-FFF2-40B4-BE49-F238E27FC236}">
                <a16:creationId xmlns:a16="http://schemas.microsoft.com/office/drawing/2014/main" id="{256B20F0-2DD3-4FE8-9E22-710E91FD1786}"/>
              </a:ext>
            </a:extLst>
          </p:cNvPr>
          <p:cNvSpPr>
            <a:spLocks noGrp="1"/>
          </p:cNvSpPr>
          <p:nvPr>
            <p:ph sz="half" idx="1"/>
          </p:nvPr>
        </p:nvSpPr>
        <p:spPr>
          <a:xfrm>
            <a:off x="894556" y="1714427"/>
            <a:ext cx="8079383" cy="6784864"/>
          </a:xfrm>
        </p:spPr>
        <p:txBody>
          <a:bodyPr/>
          <a:lstStyle/>
          <a:p>
            <a:r>
              <a:rPr lang="en-US" sz="3200" dirty="0"/>
              <a:t>library("sf")</a:t>
            </a:r>
          </a:p>
          <a:p>
            <a:r>
              <a:rPr lang="en-US" sz="3200" dirty="0"/>
              <a:t>library("</a:t>
            </a:r>
            <a:r>
              <a:rPr lang="en-US" sz="3200" dirty="0" err="1"/>
              <a:t>tmap</a:t>
            </a:r>
            <a:r>
              <a:rPr lang="en-US" sz="3200" dirty="0"/>
              <a:t>")</a:t>
            </a:r>
          </a:p>
          <a:p>
            <a:r>
              <a:rPr lang="en-US" sz="3200" dirty="0"/>
              <a:t>library("</a:t>
            </a:r>
            <a:r>
              <a:rPr lang="en-US" sz="3200" dirty="0" err="1"/>
              <a:t>tmaptools</a:t>
            </a:r>
            <a:r>
              <a:rPr lang="en-US" sz="3200" dirty="0"/>
              <a:t>")</a:t>
            </a:r>
          </a:p>
          <a:p>
            <a:r>
              <a:rPr lang="en-US" sz="3200" dirty="0"/>
              <a:t>library("leaflet")</a:t>
            </a:r>
          </a:p>
          <a:p>
            <a:endParaRPr lang="en-US" dirty="0"/>
          </a:p>
          <a:p>
            <a:endParaRPr lang="en-US" dirty="0"/>
          </a:p>
        </p:txBody>
      </p:sp>
      <p:sp>
        <p:nvSpPr>
          <p:cNvPr id="13" name="Content Placeholder 4">
            <a:extLst>
              <a:ext uri="{FF2B5EF4-FFF2-40B4-BE49-F238E27FC236}">
                <a16:creationId xmlns:a16="http://schemas.microsoft.com/office/drawing/2014/main" id="{3DB6606E-47E6-4ECA-B405-B07C1769C7E8}"/>
              </a:ext>
            </a:extLst>
          </p:cNvPr>
          <p:cNvSpPr txBox="1">
            <a:spLocks/>
          </p:cNvSpPr>
          <p:nvPr/>
        </p:nvSpPr>
        <p:spPr>
          <a:xfrm>
            <a:off x="6635713" y="1624736"/>
            <a:ext cx="8079383" cy="6784864"/>
          </a:xfrm>
          <a:prstGeom prst="rect">
            <a:avLst/>
          </a:prstGeom>
        </p:spPr>
        <p:txBody>
          <a:bodyPr vert="horz" lIns="91440" tIns="45720" rIns="91440" bIns="45720" rtlCol="0">
            <a:normAutofit/>
          </a:bodyPr>
          <a:lstStyle>
            <a:lvl1pPr marL="356433" indent="-356433" algn="l" defTabSz="1425732" rtl="0" eaLnBrk="1" latinLnBrk="0" hangingPunct="1">
              <a:lnSpc>
                <a:spcPct val="90000"/>
              </a:lnSpc>
              <a:spcBef>
                <a:spcPts val="1559"/>
              </a:spcBef>
              <a:buFont typeface="Arial" panose="020B0604020202020204" pitchFamily="34" charset="0"/>
              <a:buChar char="•"/>
              <a:defRPr sz="4366" kern="1200">
                <a:solidFill>
                  <a:schemeClr val="tx1"/>
                </a:solidFill>
                <a:latin typeface="+mn-lt"/>
                <a:ea typeface="+mn-ea"/>
                <a:cs typeface="+mn-cs"/>
              </a:defRPr>
            </a:lvl1pPr>
            <a:lvl2pPr marL="1069299" indent="-356433" algn="l" defTabSz="1425732" rtl="0" eaLnBrk="1" latinLnBrk="0" hangingPunct="1">
              <a:lnSpc>
                <a:spcPct val="90000"/>
              </a:lnSpc>
              <a:spcBef>
                <a:spcPts val="780"/>
              </a:spcBef>
              <a:buFont typeface="Arial" panose="020B0604020202020204" pitchFamily="34" charset="0"/>
              <a:buChar char="•"/>
              <a:defRPr sz="3742" kern="1200">
                <a:solidFill>
                  <a:schemeClr val="tx1"/>
                </a:solidFill>
                <a:latin typeface="+mn-lt"/>
                <a:ea typeface="+mn-ea"/>
                <a:cs typeface="+mn-cs"/>
              </a:defRPr>
            </a:lvl2pPr>
            <a:lvl3pPr marL="1782166" indent="-356433" algn="l" defTabSz="1425732" rtl="0" eaLnBrk="1" latinLnBrk="0" hangingPunct="1">
              <a:lnSpc>
                <a:spcPct val="90000"/>
              </a:lnSpc>
              <a:spcBef>
                <a:spcPts val="780"/>
              </a:spcBef>
              <a:buFont typeface="Arial" panose="020B0604020202020204" pitchFamily="34" charset="0"/>
              <a:buChar char="•"/>
              <a:defRPr sz="3118" kern="1200">
                <a:solidFill>
                  <a:schemeClr val="tx1"/>
                </a:solidFill>
                <a:latin typeface="+mn-lt"/>
                <a:ea typeface="+mn-ea"/>
                <a:cs typeface="+mn-cs"/>
              </a:defRPr>
            </a:lvl3pPr>
            <a:lvl4pPr marL="2495032" indent="-356433" algn="l" defTabSz="1425732" rtl="0" eaLnBrk="1" latinLnBrk="0" hangingPunct="1">
              <a:lnSpc>
                <a:spcPct val="90000"/>
              </a:lnSpc>
              <a:spcBef>
                <a:spcPts val="780"/>
              </a:spcBef>
              <a:buFont typeface="Arial" panose="020B0604020202020204" pitchFamily="34" charset="0"/>
              <a:buChar char="•"/>
              <a:defRPr sz="2807" kern="1200">
                <a:solidFill>
                  <a:schemeClr val="tx1"/>
                </a:solidFill>
                <a:latin typeface="+mn-lt"/>
                <a:ea typeface="+mn-ea"/>
                <a:cs typeface="+mn-cs"/>
              </a:defRPr>
            </a:lvl4pPr>
            <a:lvl5pPr marL="3207898" indent="-356433" algn="l" defTabSz="1425732" rtl="0" eaLnBrk="1" latinLnBrk="0" hangingPunct="1">
              <a:lnSpc>
                <a:spcPct val="90000"/>
              </a:lnSpc>
              <a:spcBef>
                <a:spcPts val="780"/>
              </a:spcBef>
              <a:buFont typeface="Arial" panose="020B0604020202020204" pitchFamily="34" charset="0"/>
              <a:buChar char="•"/>
              <a:defRPr sz="2807" kern="1200">
                <a:solidFill>
                  <a:schemeClr val="tx1"/>
                </a:solidFill>
                <a:latin typeface="+mn-lt"/>
                <a:ea typeface="+mn-ea"/>
                <a:cs typeface="+mn-cs"/>
              </a:defRPr>
            </a:lvl5pPr>
            <a:lvl6pPr marL="3920764" indent="-356433" algn="l" defTabSz="1425732" rtl="0" eaLnBrk="1" latinLnBrk="0" hangingPunct="1">
              <a:lnSpc>
                <a:spcPct val="90000"/>
              </a:lnSpc>
              <a:spcBef>
                <a:spcPts val="780"/>
              </a:spcBef>
              <a:buFont typeface="Arial" panose="020B0604020202020204" pitchFamily="34" charset="0"/>
              <a:buChar char="•"/>
              <a:defRPr sz="2807" kern="1200">
                <a:solidFill>
                  <a:schemeClr val="tx1"/>
                </a:solidFill>
                <a:latin typeface="+mn-lt"/>
                <a:ea typeface="+mn-ea"/>
                <a:cs typeface="+mn-cs"/>
              </a:defRPr>
            </a:lvl6pPr>
            <a:lvl7pPr marL="4633631" indent="-356433" algn="l" defTabSz="1425732" rtl="0" eaLnBrk="1" latinLnBrk="0" hangingPunct="1">
              <a:lnSpc>
                <a:spcPct val="90000"/>
              </a:lnSpc>
              <a:spcBef>
                <a:spcPts val="780"/>
              </a:spcBef>
              <a:buFont typeface="Arial" panose="020B0604020202020204" pitchFamily="34" charset="0"/>
              <a:buChar char="•"/>
              <a:defRPr sz="2807" kern="1200">
                <a:solidFill>
                  <a:schemeClr val="tx1"/>
                </a:solidFill>
                <a:latin typeface="+mn-lt"/>
                <a:ea typeface="+mn-ea"/>
                <a:cs typeface="+mn-cs"/>
              </a:defRPr>
            </a:lvl7pPr>
            <a:lvl8pPr marL="5346497" indent="-356433" algn="l" defTabSz="1425732" rtl="0" eaLnBrk="1" latinLnBrk="0" hangingPunct="1">
              <a:lnSpc>
                <a:spcPct val="90000"/>
              </a:lnSpc>
              <a:spcBef>
                <a:spcPts val="780"/>
              </a:spcBef>
              <a:buFont typeface="Arial" panose="020B0604020202020204" pitchFamily="34" charset="0"/>
              <a:buChar char="•"/>
              <a:defRPr sz="2807" kern="1200">
                <a:solidFill>
                  <a:schemeClr val="tx1"/>
                </a:solidFill>
                <a:latin typeface="+mn-lt"/>
                <a:ea typeface="+mn-ea"/>
                <a:cs typeface="+mn-cs"/>
              </a:defRPr>
            </a:lvl8pPr>
            <a:lvl9pPr marL="6059363" indent="-356433" algn="l" defTabSz="1425732" rtl="0" eaLnBrk="1" latinLnBrk="0" hangingPunct="1">
              <a:lnSpc>
                <a:spcPct val="90000"/>
              </a:lnSpc>
              <a:spcBef>
                <a:spcPts val="780"/>
              </a:spcBef>
              <a:buFont typeface="Arial" panose="020B0604020202020204" pitchFamily="34" charset="0"/>
              <a:buChar char="•"/>
              <a:defRPr sz="2807" kern="1200">
                <a:solidFill>
                  <a:schemeClr val="tx1"/>
                </a:solidFill>
                <a:latin typeface="+mn-lt"/>
                <a:ea typeface="+mn-ea"/>
                <a:cs typeface="+mn-cs"/>
              </a:defRPr>
            </a:lvl9pPr>
          </a:lstStyle>
          <a:p>
            <a:pPr marL="742950" indent="-742950">
              <a:buAutoNum type="arabicPeriod"/>
            </a:pPr>
            <a:r>
              <a:rPr lang="en-US" sz="3200" dirty="0"/>
              <a:t>Data Non Spatial : .</a:t>
            </a:r>
            <a:r>
              <a:rPr lang="en-US" sz="3200" dirty="0" err="1"/>
              <a:t>xls</a:t>
            </a:r>
            <a:r>
              <a:rPr lang="en-US" sz="3200" dirty="0"/>
              <a:t>, csv,…</a:t>
            </a:r>
          </a:p>
          <a:p>
            <a:pPr marL="742950" indent="-742950">
              <a:buAutoNum type="arabicPeriod"/>
            </a:pPr>
            <a:r>
              <a:rPr lang="en-US" sz="3200" dirty="0"/>
              <a:t>Data Spatial : .</a:t>
            </a:r>
            <a:r>
              <a:rPr lang="en-US" sz="3200" dirty="0" err="1"/>
              <a:t>shp</a:t>
            </a:r>
            <a:r>
              <a:rPr lang="en-US" sz="3200" dirty="0"/>
              <a:t>,…</a:t>
            </a:r>
          </a:p>
          <a:p>
            <a:pPr marL="742950" indent="-742950">
              <a:buAutoNum type="arabicPeriod"/>
            </a:pPr>
            <a:r>
              <a:rPr lang="en-US" sz="3200" dirty="0"/>
              <a:t>Merge data non spatial + data spatial</a:t>
            </a:r>
          </a:p>
        </p:txBody>
      </p:sp>
    </p:spTree>
    <p:extLst>
      <p:ext uri="{BB962C8B-B14F-4D97-AF65-F5344CB8AC3E}">
        <p14:creationId xmlns:p14="http://schemas.microsoft.com/office/powerpoint/2010/main" val="1682355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object 2">
            <a:extLst>
              <a:ext uri="{FF2B5EF4-FFF2-40B4-BE49-F238E27FC236}">
                <a16:creationId xmlns:a16="http://schemas.microsoft.com/office/drawing/2014/main" id="{BDEAF6CC-8A52-4857-8B04-619F92B05F6D}"/>
              </a:ext>
            </a:extLst>
          </p:cNvPr>
          <p:cNvSpPr/>
          <p:nvPr/>
        </p:nvSpPr>
        <p:spPr>
          <a:xfrm>
            <a:off x="1" y="556300"/>
            <a:ext cx="5542756" cy="828000"/>
          </a:xfrm>
          <a:custGeom>
            <a:avLst/>
            <a:gdLst/>
            <a:ahLst/>
            <a:cxnLst/>
            <a:rect l="l" t="t" r="r" b="b"/>
            <a:pathLst>
              <a:path w="2389505" h="437514">
                <a:moveTo>
                  <a:pt x="2170722" y="0"/>
                </a:moveTo>
                <a:lnTo>
                  <a:pt x="0" y="0"/>
                </a:lnTo>
                <a:lnTo>
                  <a:pt x="0" y="437153"/>
                </a:lnTo>
                <a:lnTo>
                  <a:pt x="2170722" y="437153"/>
                </a:lnTo>
                <a:lnTo>
                  <a:pt x="2220839" y="431380"/>
                </a:lnTo>
                <a:lnTo>
                  <a:pt x="2266846" y="414936"/>
                </a:lnTo>
                <a:lnTo>
                  <a:pt x="2307430" y="389134"/>
                </a:lnTo>
                <a:lnTo>
                  <a:pt x="2341280" y="355285"/>
                </a:lnTo>
                <a:lnTo>
                  <a:pt x="2367082" y="314701"/>
                </a:lnTo>
                <a:lnTo>
                  <a:pt x="2383526" y="268694"/>
                </a:lnTo>
                <a:lnTo>
                  <a:pt x="2389299" y="218577"/>
                </a:lnTo>
                <a:lnTo>
                  <a:pt x="2383526" y="168459"/>
                </a:lnTo>
                <a:lnTo>
                  <a:pt x="2367082" y="122452"/>
                </a:lnTo>
                <a:lnTo>
                  <a:pt x="2341280" y="81868"/>
                </a:lnTo>
                <a:lnTo>
                  <a:pt x="2307430" y="48018"/>
                </a:lnTo>
                <a:lnTo>
                  <a:pt x="2266846" y="22216"/>
                </a:lnTo>
                <a:lnTo>
                  <a:pt x="2220839" y="5772"/>
                </a:lnTo>
                <a:lnTo>
                  <a:pt x="2170722" y="0"/>
                </a:lnTo>
                <a:close/>
              </a:path>
            </a:pathLst>
          </a:custGeom>
          <a:solidFill>
            <a:srgbClr val="00A0F0"/>
          </a:solidFill>
        </p:spPr>
        <p:txBody>
          <a:bodyPr wrap="square" lIns="0" tIns="0" rIns="0" bIns="0" rtlCol="0"/>
          <a:lstStyle/>
          <a:p>
            <a:endParaRPr/>
          </a:p>
        </p:txBody>
      </p:sp>
      <p:sp>
        <p:nvSpPr>
          <p:cNvPr id="2" name="object 2"/>
          <p:cNvSpPr/>
          <p:nvPr/>
        </p:nvSpPr>
        <p:spPr>
          <a:xfrm>
            <a:off x="4528271" y="556299"/>
            <a:ext cx="2157485" cy="828000"/>
          </a:xfrm>
          <a:custGeom>
            <a:avLst/>
            <a:gdLst/>
            <a:ahLst/>
            <a:cxnLst/>
            <a:rect l="l" t="t" r="r" b="b"/>
            <a:pathLst>
              <a:path w="2389505" h="437514">
                <a:moveTo>
                  <a:pt x="2170722" y="0"/>
                </a:moveTo>
                <a:lnTo>
                  <a:pt x="0" y="0"/>
                </a:lnTo>
                <a:lnTo>
                  <a:pt x="0" y="437153"/>
                </a:lnTo>
                <a:lnTo>
                  <a:pt x="2170722" y="437153"/>
                </a:lnTo>
                <a:lnTo>
                  <a:pt x="2220839" y="431380"/>
                </a:lnTo>
                <a:lnTo>
                  <a:pt x="2266846" y="414936"/>
                </a:lnTo>
                <a:lnTo>
                  <a:pt x="2307430" y="389134"/>
                </a:lnTo>
                <a:lnTo>
                  <a:pt x="2341280" y="355285"/>
                </a:lnTo>
                <a:lnTo>
                  <a:pt x="2367082" y="314701"/>
                </a:lnTo>
                <a:lnTo>
                  <a:pt x="2383526" y="268694"/>
                </a:lnTo>
                <a:lnTo>
                  <a:pt x="2389299" y="218577"/>
                </a:lnTo>
                <a:lnTo>
                  <a:pt x="2383526" y="168459"/>
                </a:lnTo>
                <a:lnTo>
                  <a:pt x="2367082" y="122452"/>
                </a:lnTo>
                <a:lnTo>
                  <a:pt x="2341280" y="81868"/>
                </a:lnTo>
                <a:lnTo>
                  <a:pt x="2307430" y="48018"/>
                </a:lnTo>
                <a:lnTo>
                  <a:pt x="2266846" y="22216"/>
                </a:lnTo>
                <a:lnTo>
                  <a:pt x="2220839" y="5772"/>
                </a:lnTo>
                <a:lnTo>
                  <a:pt x="2170722" y="0"/>
                </a:lnTo>
                <a:close/>
              </a:path>
            </a:pathLst>
          </a:custGeom>
          <a:solidFill>
            <a:srgbClr val="00A0F0"/>
          </a:solidFill>
        </p:spPr>
        <p:txBody>
          <a:bodyPr wrap="square" lIns="0" tIns="0" rIns="0" bIns="0" rtlCol="0"/>
          <a:lstStyle/>
          <a:p>
            <a:endParaRPr/>
          </a:p>
        </p:txBody>
      </p:sp>
      <p:sp>
        <p:nvSpPr>
          <p:cNvPr id="4" name="object 4"/>
          <p:cNvSpPr txBox="1"/>
          <p:nvPr/>
        </p:nvSpPr>
        <p:spPr>
          <a:xfrm>
            <a:off x="0" y="618168"/>
            <a:ext cx="10267156" cy="689932"/>
          </a:xfrm>
          <a:prstGeom prst="rect">
            <a:avLst/>
          </a:prstGeom>
        </p:spPr>
        <p:txBody>
          <a:bodyPr vert="horz" wrap="square" lIns="0" tIns="12700" rIns="0" bIns="0" rtlCol="0">
            <a:spAutoFit/>
          </a:bodyPr>
          <a:lstStyle/>
          <a:p>
            <a:pPr marL="12700">
              <a:lnSpc>
                <a:spcPct val="100000"/>
              </a:lnSpc>
              <a:spcBef>
                <a:spcPts val="100"/>
              </a:spcBef>
            </a:pPr>
            <a:r>
              <a:rPr lang="en-US" sz="4400" b="1" dirty="0">
                <a:solidFill>
                  <a:srgbClr val="FFFFFF"/>
                </a:solidFill>
                <a:cs typeface="Source Sans Pro Light"/>
              </a:rPr>
              <a:t> VISUALISASI DATA SPASIAL</a:t>
            </a:r>
            <a:endParaRPr lang="en-US" sz="4400" b="1" dirty="0">
              <a:cs typeface="Source Sans Pro Light"/>
            </a:endParaRPr>
          </a:p>
        </p:txBody>
      </p:sp>
      <p:sp>
        <p:nvSpPr>
          <p:cNvPr id="18" name="Rectangle 17">
            <a:extLst>
              <a:ext uri="{FF2B5EF4-FFF2-40B4-BE49-F238E27FC236}">
                <a16:creationId xmlns:a16="http://schemas.microsoft.com/office/drawing/2014/main" id="{3C1060C9-446F-41D8-8C1F-17E33F3A523D}"/>
              </a:ext>
            </a:extLst>
          </p:cNvPr>
          <p:cNvSpPr/>
          <p:nvPr/>
        </p:nvSpPr>
        <p:spPr>
          <a:xfrm>
            <a:off x="9711341" y="8738722"/>
            <a:ext cx="2954270" cy="369332"/>
          </a:xfrm>
          <a:prstGeom prst="rect">
            <a:avLst/>
          </a:prstGeom>
        </p:spPr>
        <p:txBody>
          <a:bodyPr wrap="none">
            <a:spAutoFit/>
          </a:bodyPr>
          <a:lstStyle/>
          <a:p>
            <a:r>
              <a:rPr lang="en-US">
                <a:solidFill>
                  <a:schemeClr val="bg1"/>
                </a:solidFill>
              </a:rPr>
              <a:t>Click on the model to interact</a:t>
            </a:r>
            <a:endParaRPr lang="cs-CZ">
              <a:solidFill>
                <a:schemeClr val="bg1"/>
              </a:solidFill>
            </a:endParaRPr>
          </a:p>
        </p:txBody>
      </p:sp>
      <p:grpSp>
        <p:nvGrpSpPr>
          <p:cNvPr id="12" name="Group 11">
            <a:extLst>
              <a:ext uri="{FF2B5EF4-FFF2-40B4-BE49-F238E27FC236}">
                <a16:creationId xmlns:a16="http://schemas.microsoft.com/office/drawing/2014/main" id="{13BC928E-41F2-4CA1-B99B-331CEAB61F77}"/>
              </a:ext>
            </a:extLst>
          </p:cNvPr>
          <p:cNvGrpSpPr/>
          <p:nvPr/>
        </p:nvGrpSpPr>
        <p:grpSpPr>
          <a:xfrm>
            <a:off x="0" y="9766299"/>
            <a:ext cx="19010313" cy="914401"/>
            <a:chOff x="12664977" y="9766299"/>
            <a:chExt cx="6345336" cy="914401"/>
          </a:xfrm>
        </p:grpSpPr>
        <p:sp>
          <p:nvSpPr>
            <p:cNvPr id="14" name="object 3">
              <a:extLst>
                <a:ext uri="{FF2B5EF4-FFF2-40B4-BE49-F238E27FC236}">
                  <a16:creationId xmlns:a16="http://schemas.microsoft.com/office/drawing/2014/main" id="{15D7449C-0A90-4384-97D2-D94963DB071B}"/>
                </a:ext>
              </a:extLst>
            </p:cNvPr>
            <p:cNvSpPr/>
            <p:nvPr/>
          </p:nvSpPr>
          <p:spPr>
            <a:xfrm>
              <a:off x="12664977" y="9766299"/>
              <a:ext cx="6345336" cy="914401"/>
            </a:xfrm>
            <a:custGeom>
              <a:avLst/>
              <a:gdLst/>
              <a:ahLst/>
              <a:cxnLst/>
              <a:rect l="l" t="t" r="r" b="b"/>
              <a:pathLst>
                <a:path w="1883409" h="440055">
                  <a:moveTo>
                    <a:pt x="0" y="0"/>
                  </a:moveTo>
                  <a:lnTo>
                    <a:pt x="0" y="439737"/>
                  </a:lnTo>
                  <a:lnTo>
                    <a:pt x="1883155" y="439737"/>
                  </a:lnTo>
                  <a:lnTo>
                    <a:pt x="1883155" y="0"/>
                  </a:lnTo>
                  <a:lnTo>
                    <a:pt x="0" y="0"/>
                  </a:lnTo>
                  <a:close/>
                </a:path>
              </a:pathLst>
            </a:custGeom>
            <a:solidFill>
              <a:srgbClr val="FF8200"/>
            </a:solidFill>
          </p:spPr>
          <p:txBody>
            <a:bodyPr wrap="square" lIns="0" tIns="0" rIns="0" bIns="0" rtlCol="0"/>
            <a:lstStyle/>
            <a:p>
              <a:pPr>
                <a:spcAft>
                  <a:spcPts val="600"/>
                </a:spcAft>
              </a:pPr>
              <a:r>
                <a:rPr lang="en-US" sz="2800" b="1" dirty="0"/>
                <a:t> LABORATORIUM DATA SCIENCE – PROGRAM STUDI STATISTIKA </a:t>
              </a:r>
            </a:p>
            <a:p>
              <a:pPr>
                <a:spcAft>
                  <a:spcPts val="600"/>
                </a:spcAft>
              </a:pPr>
              <a:r>
                <a:rPr lang="en-US" sz="2800" b="1" dirty="0"/>
                <a:t> UNIVERSITAS ADI BUANA SURABAYA</a:t>
              </a:r>
            </a:p>
          </p:txBody>
        </p:sp>
        <p:sp>
          <p:nvSpPr>
            <p:cNvPr id="11" name="Rectangle 10">
              <a:extLst>
                <a:ext uri="{FF2B5EF4-FFF2-40B4-BE49-F238E27FC236}">
                  <a16:creationId xmlns:a16="http://schemas.microsoft.com/office/drawing/2014/main" id="{32DAA3B1-1874-495F-B4F1-34C909C4F5A9}"/>
                </a:ext>
              </a:extLst>
            </p:cNvPr>
            <p:cNvSpPr/>
            <p:nvPr/>
          </p:nvSpPr>
          <p:spPr>
            <a:xfrm>
              <a:off x="18660856" y="9766299"/>
              <a:ext cx="349457" cy="914401"/>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3200" b="1" dirty="0"/>
                <a:t>8</a:t>
              </a:r>
            </a:p>
          </p:txBody>
        </p:sp>
      </p:grpSp>
      <p:pic>
        <p:nvPicPr>
          <p:cNvPr id="8" name="Content Placeholder 7">
            <a:extLst>
              <a:ext uri="{FF2B5EF4-FFF2-40B4-BE49-F238E27FC236}">
                <a16:creationId xmlns:a16="http://schemas.microsoft.com/office/drawing/2014/main" id="{21F96938-4082-4F41-A9AE-701F5AA00B50}"/>
              </a:ext>
            </a:extLst>
          </p:cNvPr>
          <p:cNvPicPr>
            <a:picLocks noGrp="1" noChangeAspect="1"/>
          </p:cNvPicPr>
          <p:nvPr>
            <p:ph sz="half" idx="1"/>
          </p:nvPr>
        </p:nvPicPr>
        <p:blipFill>
          <a:blip r:embed="rId2"/>
          <a:stretch>
            <a:fillRect/>
          </a:stretch>
        </p:blipFill>
        <p:spPr>
          <a:xfrm>
            <a:off x="208756" y="1472496"/>
            <a:ext cx="13792200" cy="8314321"/>
          </a:xfrm>
        </p:spPr>
      </p:pic>
    </p:spTree>
    <p:extLst>
      <p:ext uri="{BB962C8B-B14F-4D97-AF65-F5344CB8AC3E}">
        <p14:creationId xmlns:p14="http://schemas.microsoft.com/office/powerpoint/2010/main" val="21680661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object 2">
            <a:extLst>
              <a:ext uri="{FF2B5EF4-FFF2-40B4-BE49-F238E27FC236}">
                <a16:creationId xmlns:a16="http://schemas.microsoft.com/office/drawing/2014/main" id="{BDEAF6CC-8A52-4857-8B04-619F92B05F6D}"/>
              </a:ext>
            </a:extLst>
          </p:cNvPr>
          <p:cNvSpPr/>
          <p:nvPr/>
        </p:nvSpPr>
        <p:spPr>
          <a:xfrm>
            <a:off x="1" y="556300"/>
            <a:ext cx="5542756" cy="828000"/>
          </a:xfrm>
          <a:custGeom>
            <a:avLst/>
            <a:gdLst/>
            <a:ahLst/>
            <a:cxnLst/>
            <a:rect l="l" t="t" r="r" b="b"/>
            <a:pathLst>
              <a:path w="2389505" h="437514">
                <a:moveTo>
                  <a:pt x="2170722" y="0"/>
                </a:moveTo>
                <a:lnTo>
                  <a:pt x="0" y="0"/>
                </a:lnTo>
                <a:lnTo>
                  <a:pt x="0" y="437153"/>
                </a:lnTo>
                <a:lnTo>
                  <a:pt x="2170722" y="437153"/>
                </a:lnTo>
                <a:lnTo>
                  <a:pt x="2220839" y="431380"/>
                </a:lnTo>
                <a:lnTo>
                  <a:pt x="2266846" y="414936"/>
                </a:lnTo>
                <a:lnTo>
                  <a:pt x="2307430" y="389134"/>
                </a:lnTo>
                <a:lnTo>
                  <a:pt x="2341280" y="355285"/>
                </a:lnTo>
                <a:lnTo>
                  <a:pt x="2367082" y="314701"/>
                </a:lnTo>
                <a:lnTo>
                  <a:pt x="2383526" y="268694"/>
                </a:lnTo>
                <a:lnTo>
                  <a:pt x="2389299" y="218577"/>
                </a:lnTo>
                <a:lnTo>
                  <a:pt x="2383526" y="168459"/>
                </a:lnTo>
                <a:lnTo>
                  <a:pt x="2367082" y="122452"/>
                </a:lnTo>
                <a:lnTo>
                  <a:pt x="2341280" y="81868"/>
                </a:lnTo>
                <a:lnTo>
                  <a:pt x="2307430" y="48018"/>
                </a:lnTo>
                <a:lnTo>
                  <a:pt x="2266846" y="22216"/>
                </a:lnTo>
                <a:lnTo>
                  <a:pt x="2220839" y="5772"/>
                </a:lnTo>
                <a:lnTo>
                  <a:pt x="2170722" y="0"/>
                </a:lnTo>
                <a:close/>
              </a:path>
            </a:pathLst>
          </a:custGeom>
          <a:solidFill>
            <a:srgbClr val="00A0F0"/>
          </a:solidFill>
        </p:spPr>
        <p:txBody>
          <a:bodyPr wrap="square" lIns="0" tIns="0" rIns="0" bIns="0" rtlCol="0"/>
          <a:lstStyle/>
          <a:p>
            <a:endParaRPr/>
          </a:p>
        </p:txBody>
      </p:sp>
      <p:sp>
        <p:nvSpPr>
          <p:cNvPr id="2" name="object 2"/>
          <p:cNvSpPr/>
          <p:nvPr/>
        </p:nvSpPr>
        <p:spPr>
          <a:xfrm>
            <a:off x="4528271" y="556299"/>
            <a:ext cx="2157485" cy="828000"/>
          </a:xfrm>
          <a:custGeom>
            <a:avLst/>
            <a:gdLst/>
            <a:ahLst/>
            <a:cxnLst/>
            <a:rect l="l" t="t" r="r" b="b"/>
            <a:pathLst>
              <a:path w="2389505" h="437514">
                <a:moveTo>
                  <a:pt x="2170722" y="0"/>
                </a:moveTo>
                <a:lnTo>
                  <a:pt x="0" y="0"/>
                </a:lnTo>
                <a:lnTo>
                  <a:pt x="0" y="437153"/>
                </a:lnTo>
                <a:lnTo>
                  <a:pt x="2170722" y="437153"/>
                </a:lnTo>
                <a:lnTo>
                  <a:pt x="2220839" y="431380"/>
                </a:lnTo>
                <a:lnTo>
                  <a:pt x="2266846" y="414936"/>
                </a:lnTo>
                <a:lnTo>
                  <a:pt x="2307430" y="389134"/>
                </a:lnTo>
                <a:lnTo>
                  <a:pt x="2341280" y="355285"/>
                </a:lnTo>
                <a:lnTo>
                  <a:pt x="2367082" y="314701"/>
                </a:lnTo>
                <a:lnTo>
                  <a:pt x="2383526" y="268694"/>
                </a:lnTo>
                <a:lnTo>
                  <a:pt x="2389299" y="218577"/>
                </a:lnTo>
                <a:lnTo>
                  <a:pt x="2383526" y="168459"/>
                </a:lnTo>
                <a:lnTo>
                  <a:pt x="2367082" y="122452"/>
                </a:lnTo>
                <a:lnTo>
                  <a:pt x="2341280" y="81868"/>
                </a:lnTo>
                <a:lnTo>
                  <a:pt x="2307430" y="48018"/>
                </a:lnTo>
                <a:lnTo>
                  <a:pt x="2266846" y="22216"/>
                </a:lnTo>
                <a:lnTo>
                  <a:pt x="2220839" y="5772"/>
                </a:lnTo>
                <a:lnTo>
                  <a:pt x="2170722" y="0"/>
                </a:lnTo>
                <a:close/>
              </a:path>
            </a:pathLst>
          </a:custGeom>
          <a:solidFill>
            <a:srgbClr val="00A0F0"/>
          </a:solidFill>
        </p:spPr>
        <p:txBody>
          <a:bodyPr wrap="square" lIns="0" tIns="0" rIns="0" bIns="0" rtlCol="0"/>
          <a:lstStyle/>
          <a:p>
            <a:endParaRPr/>
          </a:p>
        </p:txBody>
      </p:sp>
      <p:sp>
        <p:nvSpPr>
          <p:cNvPr id="4" name="object 4"/>
          <p:cNvSpPr txBox="1"/>
          <p:nvPr/>
        </p:nvSpPr>
        <p:spPr>
          <a:xfrm>
            <a:off x="0" y="618168"/>
            <a:ext cx="10267156" cy="689932"/>
          </a:xfrm>
          <a:prstGeom prst="rect">
            <a:avLst/>
          </a:prstGeom>
        </p:spPr>
        <p:txBody>
          <a:bodyPr vert="horz" wrap="square" lIns="0" tIns="12700" rIns="0" bIns="0" rtlCol="0">
            <a:spAutoFit/>
          </a:bodyPr>
          <a:lstStyle/>
          <a:p>
            <a:pPr marL="12700">
              <a:lnSpc>
                <a:spcPct val="100000"/>
              </a:lnSpc>
              <a:spcBef>
                <a:spcPts val="100"/>
              </a:spcBef>
            </a:pPr>
            <a:r>
              <a:rPr lang="en-US" sz="4400" b="1" dirty="0">
                <a:solidFill>
                  <a:srgbClr val="FFFFFF"/>
                </a:solidFill>
                <a:cs typeface="Source Sans Pro Light"/>
              </a:rPr>
              <a:t> VISUALISASI DATA SPASIAL</a:t>
            </a:r>
            <a:endParaRPr lang="en-US" sz="4400" b="1" dirty="0">
              <a:cs typeface="Source Sans Pro Light"/>
            </a:endParaRPr>
          </a:p>
        </p:txBody>
      </p:sp>
      <p:sp>
        <p:nvSpPr>
          <p:cNvPr id="18" name="Rectangle 17">
            <a:extLst>
              <a:ext uri="{FF2B5EF4-FFF2-40B4-BE49-F238E27FC236}">
                <a16:creationId xmlns:a16="http://schemas.microsoft.com/office/drawing/2014/main" id="{3C1060C9-446F-41D8-8C1F-17E33F3A523D}"/>
              </a:ext>
            </a:extLst>
          </p:cNvPr>
          <p:cNvSpPr/>
          <p:nvPr/>
        </p:nvSpPr>
        <p:spPr>
          <a:xfrm>
            <a:off x="9711341" y="8738722"/>
            <a:ext cx="2954270" cy="369332"/>
          </a:xfrm>
          <a:prstGeom prst="rect">
            <a:avLst/>
          </a:prstGeom>
        </p:spPr>
        <p:txBody>
          <a:bodyPr wrap="none">
            <a:spAutoFit/>
          </a:bodyPr>
          <a:lstStyle/>
          <a:p>
            <a:r>
              <a:rPr lang="en-US">
                <a:solidFill>
                  <a:schemeClr val="bg1"/>
                </a:solidFill>
              </a:rPr>
              <a:t>Click on the model to interact</a:t>
            </a:r>
            <a:endParaRPr lang="cs-CZ">
              <a:solidFill>
                <a:schemeClr val="bg1"/>
              </a:solidFill>
            </a:endParaRPr>
          </a:p>
        </p:txBody>
      </p:sp>
      <p:grpSp>
        <p:nvGrpSpPr>
          <p:cNvPr id="12" name="Group 11">
            <a:extLst>
              <a:ext uri="{FF2B5EF4-FFF2-40B4-BE49-F238E27FC236}">
                <a16:creationId xmlns:a16="http://schemas.microsoft.com/office/drawing/2014/main" id="{13BC928E-41F2-4CA1-B99B-331CEAB61F77}"/>
              </a:ext>
            </a:extLst>
          </p:cNvPr>
          <p:cNvGrpSpPr/>
          <p:nvPr/>
        </p:nvGrpSpPr>
        <p:grpSpPr>
          <a:xfrm>
            <a:off x="0" y="9766299"/>
            <a:ext cx="19010313" cy="914401"/>
            <a:chOff x="12664977" y="9766299"/>
            <a:chExt cx="6345336" cy="914401"/>
          </a:xfrm>
        </p:grpSpPr>
        <p:sp>
          <p:nvSpPr>
            <p:cNvPr id="14" name="object 3">
              <a:extLst>
                <a:ext uri="{FF2B5EF4-FFF2-40B4-BE49-F238E27FC236}">
                  <a16:creationId xmlns:a16="http://schemas.microsoft.com/office/drawing/2014/main" id="{15D7449C-0A90-4384-97D2-D94963DB071B}"/>
                </a:ext>
              </a:extLst>
            </p:cNvPr>
            <p:cNvSpPr/>
            <p:nvPr/>
          </p:nvSpPr>
          <p:spPr>
            <a:xfrm>
              <a:off x="12664977" y="9766299"/>
              <a:ext cx="6345336" cy="914401"/>
            </a:xfrm>
            <a:custGeom>
              <a:avLst/>
              <a:gdLst/>
              <a:ahLst/>
              <a:cxnLst/>
              <a:rect l="l" t="t" r="r" b="b"/>
              <a:pathLst>
                <a:path w="1883409" h="440055">
                  <a:moveTo>
                    <a:pt x="0" y="0"/>
                  </a:moveTo>
                  <a:lnTo>
                    <a:pt x="0" y="439737"/>
                  </a:lnTo>
                  <a:lnTo>
                    <a:pt x="1883155" y="439737"/>
                  </a:lnTo>
                  <a:lnTo>
                    <a:pt x="1883155" y="0"/>
                  </a:lnTo>
                  <a:lnTo>
                    <a:pt x="0" y="0"/>
                  </a:lnTo>
                  <a:close/>
                </a:path>
              </a:pathLst>
            </a:custGeom>
            <a:solidFill>
              <a:srgbClr val="FF8200"/>
            </a:solidFill>
          </p:spPr>
          <p:txBody>
            <a:bodyPr wrap="square" lIns="0" tIns="0" rIns="0" bIns="0" rtlCol="0"/>
            <a:lstStyle/>
            <a:p>
              <a:pPr>
                <a:spcAft>
                  <a:spcPts val="600"/>
                </a:spcAft>
              </a:pPr>
              <a:r>
                <a:rPr lang="en-US" sz="2800" b="1" dirty="0"/>
                <a:t> LABORATORIUM DATA SCIENCE – PROGRAM STUDI STATISTIKA </a:t>
              </a:r>
            </a:p>
            <a:p>
              <a:pPr>
                <a:spcAft>
                  <a:spcPts val="600"/>
                </a:spcAft>
              </a:pPr>
              <a:r>
                <a:rPr lang="en-US" sz="2800" b="1" dirty="0"/>
                <a:t> UNIVERSITAS ADI BUANA SURABAYA</a:t>
              </a:r>
            </a:p>
          </p:txBody>
        </p:sp>
        <p:sp>
          <p:nvSpPr>
            <p:cNvPr id="11" name="Rectangle 10">
              <a:extLst>
                <a:ext uri="{FF2B5EF4-FFF2-40B4-BE49-F238E27FC236}">
                  <a16:creationId xmlns:a16="http://schemas.microsoft.com/office/drawing/2014/main" id="{32DAA3B1-1874-495F-B4F1-34C909C4F5A9}"/>
                </a:ext>
              </a:extLst>
            </p:cNvPr>
            <p:cNvSpPr/>
            <p:nvPr/>
          </p:nvSpPr>
          <p:spPr>
            <a:xfrm>
              <a:off x="18660856" y="9766299"/>
              <a:ext cx="349457" cy="914401"/>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3200" b="1" dirty="0"/>
                <a:t>9</a:t>
              </a:r>
            </a:p>
          </p:txBody>
        </p:sp>
      </p:grpSp>
      <p:sp>
        <p:nvSpPr>
          <p:cNvPr id="6" name="Content Placeholder 5">
            <a:extLst>
              <a:ext uri="{FF2B5EF4-FFF2-40B4-BE49-F238E27FC236}">
                <a16:creationId xmlns:a16="http://schemas.microsoft.com/office/drawing/2014/main" id="{733EBF65-C474-4A17-B3B3-836B5024F4E0}"/>
              </a:ext>
            </a:extLst>
          </p:cNvPr>
          <p:cNvSpPr>
            <a:spLocks noGrp="1"/>
          </p:cNvSpPr>
          <p:nvPr>
            <p:ph sz="half" idx="1"/>
          </p:nvPr>
        </p:nvSpPr>
        <p:spPr>
          <a:xfrm>
            <a:off x="1306959" y="6337299"/>
            <a:ext cx="8079383" cy="3294187"/>
          </a:xfrm>
        </p:spPr>
        <p:txBody>
          <a:bodyPr/>
          <a:lstStyle/>
          <a:p>
            <a:r>
              <a:rPr lang="en-US" dirty="0"/>
              <a:t>help(“</a:t>
            </a:r>
            <a:r>
              <a:rPr lang="en-US" dirty="0" err="1"/>
              <a:t>tm_fill</a:t>
            </a:r>
            <a:r>
              <a:rPr lang="en-US" dirty="0"/>
              <a:t>”)…</a:t>
            </a:r>
          </a:p>
        </p:txBody>
      </p:sp>
      <p:pic>
        <p:nvPicPr>
          <p:cNvPr id="8" name="Picture 7">
            <a:extLst>
              <a:ext uri="{FF2B5EF4-FFF2-40B4-BE49-F238E27FC236}">
                <a16:creationId xmlns:a16="http://schemas.microsoft.com/office/drawing/2014/main" id="{F012682E-F773-4AEE-8862-428389C6295B}"/>
              </a:ext>
            </a:extLst>
          </p:cNvPr>
          <p:cNvPicPr>
            <a:picLocks noChangeAspect="1"/>
          </p:cNvPicPr>
          <p:nvPr/>
        </p:nvPicPr>
        <p:blipFill>
          <a:blip r:embed="rId2"/>
          <a:stretch>
            <a:fillRect/>
          </a:stretch>
        </p:blipFill>
        <p:spPr>
          <a:xfrm>
            <a:off x="208756" y="1628186"/>
            <a:ext cx="8523821" cy="4175714"/>
          </a:xfrm>
          <a:prstGeom prst="rect">
            <a:avLst/>
          </a:prstGeom>
        </p:spPr>
      </p:pic>
      <p:pic>
        <p:nvPicPr>
          <p:cNvPr id="10" name="Picture 9">
            <a:extLst>
              <a:ext uri="{FF2B5EF4-FFF2-40B4-BE49-F238E27FC236}">
                <a16:creationId xmlns:a16="http://schemas.microsoft.com/office/drawing/2014/main" id="{C7080925-F762-4139-9B2F-6F7FAB5E587D}"/>
              </a:ext>
            </a:extLst>
          </p:cNvPr>
          <p:cNvPicPr>
            <a:picLocks noChangeAspect="1"/>
          </p:cNvPicPr>
          <p:nvPr/>
        </p:nvPicPr>
        <p:blipFill>
          <a:blip r:embed="rId3"/>
          <a:stretch>
            <a:fillRect/>
          </a:stretch>
        </p:blipFill>
        <p:spPr>
          <a:xfrm>
            <a:off x="8675957" y="3289300"/>
            <a:ext cx="10334356" cy="6368847"/>
          </a:xfrm>
          <a:prstGeom prst="rect">
            <a:avLst/>
          </a:prstGeom>
        </p:spPr>
      </p:pic>
    </p:spTree>
    <p:extLst>
      <p:ext uri="{BB962C8B-B14F-4D97-AF65-F5344CB8AC3E}">
        <p14:creationId xmlns:p14="http://schemas.microsoft.com/office/powerpoint/2010/main" val="3186398763"/>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ehavior of space object - by Lifeliqe.potx" id="{B9C66860-991F-4B9E-BE24-F67EBFE187B1}" vid="{CE56F777-F8E9-4D01-B2D2-2BFB7FC9D4D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Behavior of space objects</Template>
  <TotalTime>2387</TotalTime>
  <Words>1556</Words>
  <Application>Microsoft Office PowerPoint</Application>
  <PresentationFormat>Custom</PresentationFormat>
  <Paragraphs>301</Paragraphs>
  <Slides>40</Slides>
  <Notes>2</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40</vt:i4>
      </vt:variant>
    </vt:vector>
  </HeadingPairs>
  <TitlesOfParts>
    <vt:vector size="49" baseType="lpstr">
      <vt:lpstr>Arial</vt:lpstr>
      <vt:lpstr>Calibri</vt:lpstr>
      <vt:lpstr>Calibri Light</vt:lpstr>
      <vt:lpstr>Roboto Slab</vt:lpstr>
      <vt:lpstr>Source Sans Pro</vt:lpstr>
      <vt:lpstr>Source Sans Pro Light</vt:lpstr>
      <vt:lpstr>Wingdings</vt:lpstr>
      <vt:lpstr>Office Theme</vt:lpstr>
      <vt:lpstr>Equation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Local Moran’s I atau Local Indicator of Spatial Association (LISA) </vt:lpstr>
      <vt:lpstr>Local Moran’s I atau Local Indicator of Spatial Association (LISA) </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Gangga Anuraga</dc:creator>
  <cp:lastModifiedBy>Gangga Anuraga</cp:lastModifiedBy>
  <cp:revision>81</cp:revision>
  <dcterms:created xsi:type="dcterms:W3CDTF">2020-08-14T14:22:27Z</dcterms:created>
  <dcterms:modified xsi:type="dcterms:W3CDTF">2020-08-23T05:24:29Z</dcterms:modified>
</cp:coreProperties>
</file>